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8288000" cy="10287000"/>
  <p:notesSz cx="6858000" cy="9144000"/>
  <p:embeddedFontLst>
    <p:embeddedFont>
      <p:font typeface="Calibri" panose="020F0502020204030204" pitchFamily="34" charset="0"/>
      <p:regular r:id="rId7"/>
      <p:bold r:id="rId8"/>
      <p:italic r:id="rId9"/>
      <p:boldItalic r:id="rId10"/>
    </p:embeddedFont>
    <p:embeddedFont>
      <p:font typeface="Montserrat" pitchFamily="2" charset="77"/>
      <p:regular r:id="rId11"/>
      <p:bold r:id="rId12"/>
    </p:embeddedFont>
    <p:embeddedFont>
      <p:font typeface="Montserrat Light" pitchFamily="2" charset="77"/>
      <p:regular r:id="rId13"/>
    </p:embeddedFont>
    <p:embeddedFont>
      <p:font typeface="Montserrat Light Bold" pitchFamily="2" charset="77"/>
      <p:regular r:id="rId14"/>
      <p:bold r:id="rId1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01E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 autoAdjust="0"/>
    <p:restoredTop sz="94643" autoAdjust="0"/>
  </p:normalViewPr>
  <p:slideViewPr>
    <p:cSldViewPr>
      <p:cViewPr varScale="1">
        <p:scale>
          <a:sx n="73" d="100"/>
          <a:sy n="73" d="100"/>
        </p:scale>
        <p:origin x="680" y="2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font" Target="fonts/font9.fntdata"/><Relationship Id="rId10" Type="http://schemas.openxmlformats.org/officeDocument/2006/relationships/font" Target="fonts/font4.fntdata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font" Target="fonts/font8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1/12/23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1/12/23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1/12/23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1/12/23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1/12/23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1/12/23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1/12/23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1.sv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png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1.sv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png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1.sv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png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1.sv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png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Grupo 45">
            <a:extLst>
              <a:ext uri="{FF2B5EF4-FFF2-40B4-BE49-F238E27FC236}">
                <a16:creationId xmlns:a16="http://schemas.microsoft.com/office/drawing/2014/main" id="{97E111E3-80DE-79CF-78E5-32C297FCAA3A}"/>
              </a:ext>
            </a:extLst>
          </p:cNvPr>
          <p:cNvGrpSpPr/>
          <p:nvPr/>
        </p:nvGrpSpPr>
        <p:grpSpPr>
          <a:xfrm>
            <a:off x="0" y="0"/>
            <a:ext cx="18288000" cy="10287000"/>
            <a:chOff x="0" y="0"/>
            <a:chExt cx="18288000" cy="10287000"/>
          </a:xfrm>
        </p:grpSpPr>
        <p:grpSp>
          <p:nvGrpSpPr>
            <p:cNvPr id="45" name="Grupo 44">
              <a:extLst>
                <a:ext uri="{FF2B5EF4-FFF2-40B4-BE49-F238E27FC236}">
                  <a16:creationId xmlns:a16="http://schemas.microsoft.com/office/drawing/2014/main" id="{9BAD4E49-EF09-3AEF-B3DD-E8E107B9D287}"/>
                </a:ext>
              </a:extLst>
            </p:cNvPr>
            <p:cNvGrpSpPr/>
            <p:nvPr/>
          </p:nvGrpSpPr>
          <p:grpSpPr>
            <a:xfrm>
              <a:off x="0" y="0"/>
              <a:ext cx="18288000" cy="10287000"/>
              <a:chOff x="0" y="0"/>
              <a:chExt cx="18288000" cy="10287000"/>
            </a:xfrm>
          </p:grpSpPr>
          <p:pic>
            <p:nvPicPr>
              <p:cNvPr id="2" name="Picture 2"/>
              <p:cNvPicPr>
                <a:picLocks noChangeAspect="1"/>
              </p:cNvPicPr>
              <p:nvPr/>
            </p:nvPicPr>
            <p:blipFill>
              <a:blip r:embed="rId2"/>
              <a:srcRect t="35118" b="27545"/>
              <a:stretch>
                <a:fillRect/>
              </a:stretch>
            </p:blipFill>
            <p:spPr>
              <a:xfrm>
                <a:off x="0" y="0"/>
                <a:ext cx="18288000" cy="10287000"/>
              </a:xfrm>
              <a:prstGeom prst="rect">
                <a:avLst/>
              </a:prstGeom>
            </p:spPr>
          </p:pic>
          <p:sp>
            <p:nvSpPr>
              <p:cNvPr id="3" name="TextBox 3"/>
              <p:cNvSpPr txBox="1"/>
              <p:nvPr/>
            </p:nvSpPr>
            <p:spPr>
              <a:xfrm>
                <a:off x="2214378" y="1081684"/>
                <a:ext cx="4507119" cy="1132656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4347"/>
                  </a:lnSpc>
                </a:pPr>
                <a:r>
                  <a:rPr lang="en-US" sz="4347">
                    <a:solidFill>
                      <a:srgbClr val="FBAD24"/>
                    </a:solidFill>
                    <a:latin typeface="Poppins Bold Bold"/>
                  </a:rPr>
                  <a:t>Simpodader</a:t>
                </a:r>
              </a:p>
              <a:p>
                <a:pPr>
                  <a:lnSpc>
                    <a:spcPts val="4347"/>
                  </a:lnSpc>
                </a:pPr>
                <a:r>
                  <a:rPr lang="en-US" sz="4347">
                    <a:solidFill>
                      <a:srgbClr val="FBAD24"/>
                    </a:solidFill>
                    <a:latin typeface="Poppins Bold Bold"/>
                  </a:rPr>
                  <a:t>internacional</a:t>
                </a:r>
              </a:p>
            </p:txBody>
          </p:sp>
          <p:sp>
            <p:nvSpPr>
              <p:cNvPr id="4" name="TextBox 4"/>
              <p:cNvSpPr txBox="1"/>
              <p:nvPr/>
            </p:nvSpPr>
            <p:spPr>
              <a:xfrm>
                <a:off x="1087912" y="581025"/>
                <a:ext cx="997250" cy="1857450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15255"/>
                  </a:lnSpc>
                </a:pPr>
                <a:r>
                  <a:rPr lang="en-US" sz="10896">
                    <a:solidFill>
                      <a:srgbClr val="FBAD24"/>
                    </a:solidFill>
                    <a:latin typeface="Poppins Bold Bold"/>
                  </a:rPr>
                  <a:t>4</a:t>
                </a:r>
              </a:p>
            </p:txBody>
          </p:sp>
          <p:sp>
            <p:nvSpPr>
              <p:cNvPr id="5" name="TextBox 5"/>
              <p:cNvSpPr txBox="1"/>
              <p:nvPr/>
            </p:nvSpPr>
            <p:spPr>
              <a:xfrm>
                <a:off x="1586537" y="749009"/>
                <a:ext cx="997250" cy="865723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7019"/>
                  </a:lnSpc>
                </a:pPr>
                <a:r>
                  <a:rPr lang="en-US" sz="5013">
                    <a:solidFill>
                      <a:srgbClr val="FBAD24"/>
                    </a:solidFill>
                    <a:latin typeface="Poppins Bold Bold"/>
                  </a:rPr>
                  <a:t>º</a:t>
                </a:r>
              </a:p>
            </p:txBody>
          </p:sp>
          <p:grpSp>
            <p:nvGrpSpPr>
              <p:cNvPr id="6" name="Group 6"/>
              <p:cNvGrpSpPr/>
              <p:nvPr/>
            </p:nvGrpSpPr>
            <p:grpSpPr>
              <a:xfrm>
                <a:off x="762222" y="913454"/>
                <a:ext cx="7686831" cy="1775517"/>
                <a:chOff x="0" y="0"/>
                <a:chExt cx="15382819" cy="3553148"/>
              </a:xfrm>
            </p:grpSpPr>
            <p:sp>
              <p:nvSpPr>
                <p:cNvPr id="7" name="Freeform 7"/>
                <p:cNvSpPr/>
                <p:nvPr/>
              </p:nvSpPr>
              <p:spPr>
                <a:xfrm>
                  <a:off x="0" y="0"/>
                  <a:ext cx="15382819" cy="3553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382819" h="3553149">
                      <a:moveTo>
                        <a:pt x="15382819" y="1776574"/>
                      </a:moveTo>
                      <a:lnTo>
                        <a:pt x="15382819" y="1776574"/>
                      </a:lnTo>
                      <a:cubicBezTo>
                        <a:pt x="15382819" y="3124651"/>
                        <a:pt x="14954448" y="3553149"/>
                        <a:pt x="14425874" y="3553149"/>
                      </a:cubicBezTo>
                      <a:lnTo>
                        <a:pt x="956945" y="3553149"/>
                      </a:lnTo>
                      <a:cubicBezTo>
                        <a:pt x="428371" y="3553149"/>
                        <a:pt x="0" y="3124651"/>
                        <a:pt x="0" y="1776574"/>
                      </a:cubicBezTo>
                      <a:lnTo>
                        <a:pt x="0" y="1776574"/>
                      </a:lnTo>
                      <a:cubicBezTo>
                        <a:pt x="0" y="428371"/>
                        <a:pt x="428371" y="0"/>
                        <a:pt x="956945" y="0"/>
                      </a:cubicBezTo>
                      <a:lnTo>
                        <a:pt x="14425874" y="0"/>
                      </a:lnTo>
                      <a:cubicBezTo>
                        <a:pt x="14954321" y="0"/>
                        <a:pt x="15382819" y="428371"/>
                        <a:pt x="15382819" y="1776574"/>
                      </a:cubicBezTo>
                      <a:close/>
                    </a:path>
                  </a:pathLst>
                </a:custGeom>
                <a:solidFill>
                  <a:srgbClr val="101E49"/>
                </a:solidFill>
              </p:spPr>
            </p:sp>
          </p:grpSp>
          <p:pic>
            <p:nvPicPr>
              <p:cNvPr id="8" name="Picture 8"/>
              <p:cNvPicPr>
                <a:picLocks noChangeAspect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>
              <a:xfrm>
                <a:off x="2726047" y="2930618"/>
                <a:ext cx="3759182" cy="3759182"/>
              </a:xfrm>
              <a:prstGeom prst="rect">
                <a:avLst/>
              </a:prstGeom>
            </p:spPr>
          </p:pic>
          <p:pic>
            <p:nvPicPr>
              <p:cNvPr id="9" name="Picture 9"/>
              <p:cNvPicPr>
                <a:picLocks noChangeAspect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>
              <a:xfrm>
                <a:off x="6741614" y="8805196"/>
                <a:ext cx="1237966" cy="1234872"/>
              </a:xfrm>
              <a:prstGeom prst="rect">
                <a:avLst/>
              </a:prstGeom>
            </p:spPr>
          </p:pic>
          <p:pic>
            <p:nvPicPr>
              <p:cNvPr id="10" name="Picture 10"/>
              <p:cNvPicPr>
                <a:picLocks noChangeAspect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>
              <a:xfrm>
                <a:off x="3375655" y="8939773"/>
                <a:ext cx="3185875" cy="965718"/>
              </a:xfrm>
              <a:prstGeom prst="rect">
                <a:avLst/>
              </a:prstGeom>
            </p:spPr>
          </p:pic>
          <p:pic>
            <p:nvPicPr>
              <p:cNvPr id="11" name="Picture 11"/>
              <p:cNvPicPr>
                <a:picLocks noChangeAspect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>
              <a:xfrm>
                <a:off x="0" y="8590951"/>
                <a:ext cx="2351958" cy="1663362"/>
              </a:xfrm>
              <a:prstGeom prst="rect">
                <a:avLst/>
              </a:prstGeom>
            </p:spPr>
          </p:pic>
          <p:pic>
            <p:nvPicPr>
              <p:cNvPr id="12" name="Picture 12"/>
              <p:cNvPicPr>
                <a:picLocks noChangeAspect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>
              <a:xfrm>
                <a:off x="1964456" y="8805196"/>
                <a:ext cx="1229383" cy="1234872"/>
              </a:xfrm>
              <a:prstGeom prst="rect">
                <a:avLst/>
              </a:prstGeom>
            </p:spPr>
          </p:pic>
          <p:sp>
            <p:nvSpPr>
              <p:cNvPr id="17" name="TextBox 17"/>
              <p:cNvSpPr txBox="1"/>
              <p:nvPr/>
            </p:nvSpPr>
            <p:spPr>
              <a:xfrm>
                <a:off x="1412062" y="6985075"/>
                <a:ext cx="6719598" cy="757302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5796"/>
                  </a:lnSpc>
                </a:pPr>
                <a:r>
                  <a:rPr lang="en-US" sz="4674">
                    <a:solidFill>
                      <a:srgbClr val="101E49"/>
                    </a:solidFill>
                    <a:latin typeface="Montserrat Light Bold"/>
                  </a:rPr>
                  <a:t>21-22 de abril de 2023</a:t>
                </a:r>
              </a:p>
            </p:txBody>
          </p:sp>
          <p:sp>
            <p:nvSpPr>
              <p:cNvPr id="18" name="TextBox 18"/>
              <p:cNvSpPr txBox="1"/>
              <p:nvPr/>
            </p:nvSpPr>
            <p:spPr>
              <a:xfrm>
                <a:off x="2906183" y="1181310"/>
                <a:ext cx="5542870" cy="1444567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5628"/>
                  </a:lnSpc>
                </a:pPr>
                <a:r>
                  <a:rPr lang="en-US" sz="5628">
                    <a:solidFill>
                      <a:srgbClr val="FEFFFF"/>
                    </a:solidFill>
                    <a:latin typeface="Poppins Bold Bold"/>
                  </a:rPr>
                  <a:t>Simpodader</a:t>
                </a:r>
              </a:p>
              <a:p>
                <a:pPr>
                  <a:lnSpc>
                    <a:spcPts val="5628"/>
                  </a:lnSpc>
                </a:pPr>
                <a:r>
                  <a:rPr lang="en-US" sz="5628">
                    <a:solidFill>
                      <a:srgbClr val="FEFFFF"/>
                    </a:solidFill>
                    <a:latin typeface="Poppins Bold Bold"/>
                  </a:rPr>
                  <a:t>Internacional</a:t>
                </a:r>
              </a:p>
            </p:txBody>
          </p:sp>
          <p:sp>
            <p:nvSpPr>
              <p:cNvPr id="19" name="TextBox 19"/>
              <p:cNvSpPr txBox="1"/>
              <p:nvPr/>
            </p:nvSpPr>
            <p:spPr>
              <a:xfrm>
                <a:off x="1087912" y="587084"/>
                <a:ext cx="1249603" cy="2343534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19116"/>
                  </a:lnSpc>
                </a:pPr>
                <a:r>
                  <a:rPr lang="en-US" sz="13654">
                    <a:solidFill>
                      <a:srgbClr val="FEFFFF"/>
                    </a:solidFill>
                    <a:latin typeface="Poppins Bold Bold"/>
                  </a:rPr>
                  <a:t>4</a:t>
                </a:r>
              </a:p>
            </p:txBody>
          </p:sp>
          <p:sp>
            <p:nvSpPr>
              <p:cNvPr id="20" name="TextBox 20"/>
              <p:cNvSpPr txBox="1"/>
              <p:nvPr/>
            </p:nvSpPr>
            <p:spPr>
              <a:xfrm>
                <a:off x="1712713" y="830623"/>
                <a:ext cx="1249603" cy="1067805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8795"/>
                  </a:lnSpc>
                </a:pPr>
                <a:r>
                  <a:rPr lang="en-US" sz="6282">
                    <a:solidFill>
                      <a:srgbClr val="FEFFFF"/>
                    </a:solidFill>
                    <a:latin typeface="Poppins Bold Bold"/>
                  </a:rPr>
                  <a:t>º</a:t>
                </a:r>
              </a:p>
            </p:txBody>
          </p:sp>
          <p:sp>
            <p:nvSpPr>
              <p:cNvPr id="21" name="TextBox 21"/>
              <p:cNvSpPr txBox="1"/>
              <p:nvPr/>
            </p:nvSpPr>
            <p:spPr>
              <a:xfrm>
                <a:off x="7784416" y="3444102"/>
                <a:ext cx="10202166" cy="960335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3908"/>
                  </a:lnSpc>
                </a:pPr>
                <a:r>
                  <a:rPr lang="en-US" sz="2791">
                    <a:solidFill>
                      <a:srgbClr val="101E49"/>
                    </a:solidFill>
                    <a:latin typeface="Poppins Bold Bold"/>
                  </a:rPr>
                  <a:t>MÁS ALLÁ DE CONCIERTOS, COLABORACIONES, SERVICIOS REMUNERADOS O CONVENIOS...</a:t>
                </a:r>
              </a:p>
            </p:txBody>
          </p:sp>
          <p:sp>
            <p:nvSpPr>
              <p:cNvPr id="22" name="TextBox 22"/>
              <p:cNvSpPr txBox="1"/>
              <p:nvPr/>
            </p:nvSpPr>
            <p:spPr>
              <a:xfrm>
                <a:off x="4227158" y="1054764"/>
                <a:ext cx="13396260" cy="2388218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r">
                  <a:lnSpc>
                    <a:spcPts val="7467"/>
                  </a:lnSpc>
                </a:pPr>
                <a:r>
                  <a:rPr lang="en-US" sz="7000" dirty="0">
                    <a:solidFill>
                      <a:srgbClr val="101E49"/>
                    </a:solidFill>
                    <a:latin typeface="Poppins Bold Bold"/>
                  </a:rPr>
                  <a:t>¿</a:t>
                </a:r>
                <a:r>
                  <a:rPr lang="en-US" sz="7000" dirty="0" err="1">
                    <a:solidFill>
                      <a:srgbClr val="101E49"/>
                    </a:solidFill>
                    <a:latin typeface="Poppins Bold Bold"/>
                  </a:rPr>
                  <a:t>Cómo</a:t>
                </a:r>
                <a:r>
                  <a:rPr lang="en-US" sz="7000" dirty="0">
                    <a:solidFill>
                      <a:srgbClr val="101E49"/>
                    </a:solidFill>
                    <a:latin typeface="Poppins Bold Bold"/>
                  </a:rPr>
                  <a:t> </a:t>
                </a:r>
                <a:r>
                  <a:rPr lang="en-US" sz="7000" dirty="0" err="1">
                    <a:solidFill>
                      <a:srgbClr val="FFFFFF"/>
                    </a:solidFill>
                    <a:latin typeface="Poppins Bold Bold"/>
                  </a:rPr>
                  <a:t>integrar</a:t>
                </a:r>
                <a:r>
                  <a:rPr lang="en-US" sz="7000" dirty="0">
                    <a:solidFill>
                      <a:srgbClr val="101E49"/>
                    </a:solidFill>
                    <a:latin typeface="Poppins Bold Bold"/>
                  </a:rPr>
                  <a:t> </a:t>
                </a:r>
              </a:p>
              <a:p>
                <a:pPr algn="r">
                  <a:lnSpc>
                    <a:spcPts val="5325"/>
                  </a:lnSpc>
                </a:pPr>
                <a:r>
                  <a:rPr lang="en-US" sz="7000" dirty="0">
                    <a:solidFill>
                      <a:srgbClr val="101E49"/>
                    </a:solidFill>
                    <a:latin typeface="Poppins Bold Bold"/>
                  </a:rPr>
                  <a:t>la </a:t>
                </a:r>
                <a:r>
                  <a:rPr lang="en-US" sz="7000" dirty="0" err="1">
                    <a:solidFill>
                      <a:srgbClr val="101E49"/>
                    </a:solidFill>
                    <a:latin typeface="Poppins Bold Bold"/>
                  </a:rPr>
                  <a:t>Farmacia</a:t>
                </a:r>
                <a:r>
                  <a:rPr lang="en-US" sz="7000" dirty="0">
                    <a:solidFill>
                      <a:srgbClr val="101E49"/>
                    </a:solidFill>
                    <a:latin typeface="Poppins Bold Bold"/>
                  </a:rPr>
                  <a:t> </a:t>
                </a:r>
                <a:r>
                  <a:rPr lang="en-US" sz="7000" dirty="0" err="1">
                    <a:solidFill>
                      <a:srgbClr val="101E49"/>
                    </a:solidFill>
                    <a:latin typeface="Poppins Bold Bold"/>
                  </a:rPr>
                  <a:t>Comunitaria</a:t>
                </a:r>
                <a:endParaRPr lang="en-US" sz="7000" dirty="0">
                  <a:solidFill>
                    <a:srgbClr val="101E49"/>
                  </a:solidFill>
                  <a:latin typeface="Poppins Bold Bold"/>
                </a:endParaRPr>
              </a:p>
              <a:p>
                <a:pPr algn="r">
                  <a:lnSpc>
                    <a:spcPts val="5325"/>
                  </a:lnSpc>
                </a:pPr>
                <a:r>
                  <a:rPr lang="en-US" sz="7000" dirty="0" err="1">
                    <a:solidFill>
                      <a:srgbClr val="101E49"/>
                    </a:solidFill>
                    <a:latin typeface="Poppins Bold Bold"/>
                  </a:rPr>
                  <a:t>en</a:t>
                </a:r>
                <a:r>
                  <a:rPr lang="en-US" sz="7000" dirty="0">
                    <a:solidFill>
                      <a:srgbClr val="101E49"/>
                    </a:solidFill>
                    <a:latin typeface="Poppins Bold Bold"/>
                  </a:rPr>
                  <a:t> </a:t>
                </a:r>
                <a:r>
                  <a:rPr lang="en-US" sz="7000" dirty="0" err="1">
                    <a:solidFill>
                      <a:srgbClr val="101E49"/>
                    </a:solidFill>
                    <a:latin typeface="Poppins Bold Bold"/>
                  </a:rPr>
                  <a:t>el</a:t>
                </a:r>
                <a:r>
                  <a:rPr lang="en-US" sz="7000" dirty="0">
                    <a:solidFill>
                      <a:srgbClr val="101E49"/>
                    </a:solidFill>
                    <a:latin typeface="Poppins Bold Bold"/>
                  </a:rPr>
                  <a:t> Sistema </a:t>
                </a:r>
                <a:r>
                  <a:rPr lang="en-US" sz="7000" dirty="0" err="1">
                    <a:solidFill>
                      <a:srgbClr val="101E49"/>
                    </a:solidFill>
                    <a:latin typeface="Poppins Bold Bold"/>
                  </a:rPr>
                  <a:t>Sanitario</a:t>
                </a:r>
                <a:r>
                  <a:rPr lang="en-US" sz="7000" dirty="0">
                    <a:solidFill>
                      <a:srgbClr val="101E49"/>
                    </a:solidFill>
                    <a:latin typeface="Poppins Bold Bold"/>
                  </a:rPr>
                  <a:t>?</a:t>
                </a:r>
              </a:p>
            </p:txBody>
          </p:sp>
          <p:sp>
            <p:nvSpPr>
              <p:cNvPr id="23" name="TextBox 23"/>
              <p:cNvSpPr txBox="1"/>
              <p:nvPr/>
            </p:nvSpPr>
            <p:spPr>
              <a:xfrm>
                <a:off x="1412062" y="7694823"/>
                <a:ext cx="6719598" cy="700394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2812"/>
                  </a:lnSpc>
                </a:pPr>
                <a:r>
                  <a:rPr lang="en-US" sz="1814">
                    <a:solidFill>
                      <a:srgbClr val="101E49"/>
                    </a:solidFill>
                    <a:latin typeface="Montserrat Light"/>
                  </a:rPr>
                  <a:t>Hotel Abades Nevada Palace. GRANADA</a:t>
                </a:r>
              </a:p>
              <a:p>
                <a:pPr algn="ctr">
                  <a:lnSpc>
                    <a:spcPts val="2812"/>
                  </a:lnSpc>
                </a:pPr>
                <a:r>
                  <a:rPr lang="en-US" sz="1814">
                    <a:solidFill>
                      <a:srgbClr val="101E49"/>
                    </a:solidFill>
                    <a:latin typeface="Montserrat Light Bold"/>
                  </a:rPr>
                  <a:t>Presencial &amp; Virtual</a:t>
                </a:r>
              </a:p>
            </p:txBody>
          </p:sp>
        </p:grpSp>
        <p:grpSp>
          <p:nvGrpSpPr>
            <p:cNvPr id="14" name="Group 14"/>
            <p:cNvGrpSpPr/>
            <p:nvPr/>
          </p:nvGrpSpPr>
          <p:grpSpPr>
            <a:xfrm>
              <a:off x="8449053" y="4557052"/>
              <a:ext cx="9838947" cy="5729946"/>
              <a:chOff x="0" y="-66675"/>
              <a:chExt cx="2591328" cy="1509122"/>
            </a:xfrm>
          </p:grpSpPr>
          <p:sp>
            <p:nvSpPr>
              <p:cNvPr id="15" name="Freeform 15"/>
              <p:cNvSpPr/>
              <p:nvPr/>
            </p:nvSpPr>
            <p:spPr>
              <a:xfrm>
                <a:off x="0" y="0"/>
                <a:ext cx="2591328" cy="1442447"/>
              </a:xfrm>
              <a:custGeom>
                <a:avLst/>
                <a:gdLst/>
                <a:ahLst/>
                <a:cxnLst/>
                <a:rect l="l" t="t" r="r" b="b"/>
                <a:pathLst>
                  <a:path w="2591328" h="1414572">
                    <a:moveTo>
                      <a:pt x="0" y="0"/>
                    </a:moveTo>
                    <a:lnTo>
                      <a:pt x="2591328" y="0"/>
                    </a:lnTo>
                    <a:lnTo>
                      <a:pt x="2591328" y="1414572"/>
                    </a:lnTo>
                    <a:lnTo>
                      <a:pt x="0" y="1414572"/>
                    </a:lnTo>
                    <a:close/>
                  </a:path>
                </a:pathLst>
              </a:custGeom>
              <a:solidFill>
                <a:srgbClr val="FEFFFF"/>
              </a:solidFill>
            </p:spPr>
          </p:sp>
          <p:sp>
            <p:nvSpPr>
              <p:cNvPr id="16" name="TextBox 16"/>
              <p:cNvSpPr txBox="1"/>
              <p:nvPr/>
            </p:nvSpPr>
            <p:spPr>
              <a:xfrm>
                <a:off x="0" y="-66675"/>
                <a:ext cx="812800" cy="8794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812"/>
                  </a:lnSpc>
                </a:pPr>
                <a:endParaRPr/>
              </a:p>
            </p:txBody>
          </p:sp>
        </p:grpSp>
      </p:grpSp>
      <p:cxnSp>
        <p:nvCxnSpPr>
          <p:cNvPr id="30" name="Conector recto 29">
            <a:extLst>
              <a:ext uri="{FF2B5EF4-FFF2-40B4-BE49-F238E27FC236}">
                <a16:creationId xmlns:a16="http://schemas.microsoft.com/office/drawing/2014/main" id="{216EB5E1-5A6F-7A62-8509-D52DA2D5913B}"/>
              </a:ext>
            </a:extLst>
          </p:cNvPr>
          <p:cNvCxnSpPr>
            <a:cxnSpLocks/>
          </p:cNvCxnSpPr>
          <p:nvPr/>
        </p:nvCxnSpPr>
        <p:spPr>
          <a:xfrm>
            <a:off x="8382000" y="4810209"/>
            <a:ext cx="9906000" cy="0"/>
          </a:xfrm>
          <a:prstGeom prst="line">
            <a:avLst/>
          </a:prstGeom>
          <a:ln w="95250">
            <a:solidFill>
              <a:srgbClr val="101E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ector recto 32">
            <a:extLst>
              <a:ext uri="{FF2B5EF4-FFF2-40B4-BE49-F238E27FC236}">
                <a16:creationId xmlns:a16="http://schemas.microsoft.com/office/drawing/2014/main" id="{6A6E0AEB-DEAA-6D45-8CA1-69731B5E2E06}"/>
              </a:ext>
            </a:extLst>
          </p:cNvPr>
          <p:cNvCxnSpPr>
            <a:cxnSpLocks/>
          </p:cNvCxnSpPr>
          <p:nvPr/>
        </p:nvCxnSpPr>
        <p:spPr>
          <a:xfrm>
            <a:off x="8382000" y="10254313"/>
            <a:ext cx="9982200" cy="0"/>
          </a:xfrm>
          <a:prstGeom prst="line">
            <a:avLst/>
          </a:prstGeom>
          <a:ln w="95250">
            <a:solidFill>
              <a:srgbClr val="101E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ector recto 35">
            <a:extLst>
              <a:ext uri="{FF2B5EF4-FFF2-40B4-BE49-F238E27FC236}">
                <a16:creationId xmlns:a16="http://schemas.microsoft.com/office/drawing/2014/main" id="{C6D57585-1A52-F409-5ED9-C6908FBBF2A7}"/>
              </a:ext>
            </a:extLst>
          </p:cNvPr>
          <p:cNvCxnSpPr>
            <a:cxnSpLocks/>
          </p:cNvCxnSpPr>
          <p:nvPr/>
        </p:nvCxnSpPr>
        <p:spPr>
          <a:xfrm>
            <a:off x="8417749" y="4773633"/>
            <a:ext cx="0" cy="5513367"/>
          </a:xfrm>
          <a:prstGeom prst="line">
            <a:avLst/>
          </a:prstGeom>
          <a:ln w="95250">
            <a:solidFill>
              <a:srgbClr val="101E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ector recto 39">
            <a:extLst>
              <a:ext uri="{FF2B5EF4-FFF2-40B4-BE49-F238E27FC236}">
                <a16:creationId xmlns:a16="http://schemas.microsoft.com/office/drawing/2014/main" id="{CDB14553-122E-2545-B2B6-8389DB07C238}"/>
              </a:ext>
            </a:extLst>
          </p:cNvPr>
          <p:cNvCxnSpPr>
            <a:cxnSpLocks/>
          </p:cNvCxnSpPr>
          <p:nvPr/>
        </p:nvCxnSpPr>
        <p:spPr>
          <a:xfrm>
            <a:off x="18270203" y="4773633"/>
            <a:ext cx="0" cy="5513367"/>
          </a:xfrm>
          <a:prstGeom prst="line">
            <a:avLst/>
          </a:prstGeom>
          <a:ln w="95250">
            <a:solidFill>
              <a:srgbClr val="101E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ítulo 42">
            <a:extLst>
              <a:ext uri="{FF2B5EF4-FFF2-40B4-BE49-F238E27FC236}">
                <a16:creationId xmlns:a16="http://schemas.microsoft.com/office/drawing/2014/main" id="{768E0ECC-2525-19F6-B262-22E6741633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486900" y="5254200"/>
            <a:ext cx="7772400" cy="1470025"/>
          </a:xfrm>
        </p:spPr>
        <p:txBody>
          <a:bodyPr/>
          <a:lstStyle/>
          <a:p>
            <a:r>
              <a:rPr lang="es-ES" dirty="0"/>
              <a:t>Título conferencia</a:t>
            </a:r>
          </a:p>
        </p:txBody>
      </p:sp>
      <p:sp>
        <p:nvSpPr>
          <p:cNvPr id="44" name="Subtítulo 43">
            <a:extLst>
              <a:ext uri="{FF2B5EF4-FFF2-40B4-BE49-F238E27FC236}">
                <a16:creationId xmlns:a16="http://schemas.microsoft.com/office/drawing/2014/main" id="{F9FBCE7E-438F-300C-D934-20745181A1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162610" y="7468989"/>
            <a:ext cx="6400800" cy="1752600"/>
          </a:xfrm>
        </p:spPr>
        <p:txBody>
          <a:bodyPr/>
          <a:lstStyle/>
          <a:p>
            <a:r>
              <a:rPr lang="es-ES" dirty="0"/>
              <a:t>Ponente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upo 34">
            <a:extLst>
              <a:ext uri="{FF2B5EF4-FFF2-40B4-BE49-F238E27FC236}">
                <a16:creationId xmlns:a16="http://schemas.microsoft.com/office/drawing/2014/main" id="{9925B168-3B91-7CB9-7D97-6E303FB930A1}"/>
              </a:ext>
            </a:extLst>
          </p:cNvPr>
          <p:cNvGrpSpPr/>
          <p:nvPr/>
        </p:nvGrpSpPr>
        <p:grpSpPr>
          <a:xfrm>
            <a:off x="0" y="0"/>
            <a:ext cx="18288000" cy="10287000"/>
            <a:chOff x="0" y="0"/>
            <a:chExt cx="18288000" cy="10287000"/>
          </a:xfrm>
        </p:grpSpPr>
        <p:grpSp>
          <p:nvGrpSpPr>
            <p:cNvPr id="34" name="Grupo 33">
              <a:extLst>
                <a:ext uri="{FF2B5EF4-FFF2-40B4-BE49-F238E27FC236}">
                  <a16:creationId xmlns:a16="http://schemas.microsoft.com/office/drawing/2014/main" id="{BB046203-FA30-5B0B-69B2-371EFD72E2F9}"/>
                </a:ext>
              </a:extLst>
            </p:cNvPr>
            <p:cNvGrpSpPr/>
            <p:nvPr/>
          </p:nvGrpSpPr>
          <p:grpSpPr>
            <a:xfrm>
              <a:off x="0" y="0"/>
              <a:ext cx="18288000" cy="10287000"/>
              <a:chOff x="0" y="-126117"/>
              <a:chExt cx="18288000" cy="10287000"/>
            </a:xfrm>
          </p:grpSpPr>
          <p:pic>
            <p:nvPicPr>
              <p:cNvPr id="2" name="Picture 2"/>
              <p:cNvPicPr>
                <a:picLocks noChangeAspect="1"/>
              </p:cNvPicPr>
              <p:nvPr/>
            </p:nvPicPr>
            <p:blipFill>
              <a:blip r:embed="rId2">
                <a:alphaModFix amt="31999"/>
              </a:blip>
              <a:srcRect t="31314" b="31314"/>
              <a:stretch>
                <a:fillRect/>
              </a:stretch>
            </p:blipFill>
            <p:spPr>
              <a:xfrm>
                <a:off x="0" y="-126117"/>
                <a:ext cx="18288000" cy="10287000"/>
              </a:xfrm>
              <a:prstGeom prst="rect">
                <a:avLst/>
              </a:prstGeom>
            </p:spPr>
          </p:pic>
          <p:grpSp>
            <p:nvGrpSpPr>
              <p:cNvPr id="33" name="Grupo 32">
                <a:extLst>
                  <a:ext uri="{FF2B5EF4-FFF2-40B4-BE49-F238E27FC236}">
                    <a16:creationId xmlns:a16="http://schemas.microsoft.com/office/drawing/2014/main" id="{7B5BFAB2-D79C-F8B9-6D77-7166ED9A8A55}"/>
                  </a:ext>
                </a:extLst>
              </p:cNvPr>
              <p:cNvGrpSpPr/>
              <p:nvPr/>
            </p:nvGrpSpPr>
            <p:grpSpPr>
              <a:xfrm>
                <a:off x="0" y="-103170"/>
                <a:ext cx="18288000" cy="2855054"/>
                <a:chOff x="0" y="-103170"/>
                <a:chExt cx="18288000" cy="2855054"/>
              </a:xfrm>
            </p:grpSpPr>
            <p:pic>
              <p:nvPicPr>
                <p:cNvPr id="3" name="Picture 3"/>
                <p:cNvPicPr>
                  <a:picLocks noChangeAspect="1"/>
                </p:cNvPicPr>
                <p:nvPr/>
              </p:nvPicPr>
              <p:blipFill>
                <a:blip r:embed="rId2"/>
                <a:srcRect t="35065" b="54572"/>
                <a:stretch>
                  <a:fillRect/>
                </a:stretch>
              </p:blipFill>
              <p:spPr>
                <a:xfrm>
                  <a:off x="0" y="-103170"/>
                  <a:ext cx="18288000" cy="2855054"/>
                </a:xfrm>
                <a:prstGeom prst="rect">
                  <a:avLst/>
                </a:prstGeom>
              </p:spPr>
            </p:pic>
            <p:sp>
              <p:nvSpPr>
                <p:cNvPr id="4" name="TextBox 4"/>
                <p:cNvSpPr txBox="1"/>
                <p:nvPr/>
              </p:nvSpPr>
              <p:spPr>
                <a:xfrm>
                  <a:off x="1851160" y="554042"/>
                  <a:ext cx="4507119" cy="1132656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>
                    <a:lnSpc>
                      <a:spcPts val="4347"/>
                    </a:lnSpc>
                  </a:pPr>
                  <a:r>
                    <a:rPr lang="en-US" sz="4347">
                      <a:solidFill>
                        <a:srgbClr val="FBAD24"/>
                      </a:solidFill>
                      <a:latin typeface="Poppins Bold Bold"/>
                    </a:rPr>
                    <a:t>Simpodader</a:t>
                  </a:r>
                </a:p>
                <a:p>
                  <a:pPr>
                    <a:lnSpc>
                      <a:spcPts val="4347"/>
                    </a:lnSpc>
                  </a:pPr>
                  <a:r>
                    <a:rPr lang="en-US" sz="4347">
                      <a:solidFill>
                        <a:srgbClr val="FBAD24"/>
                      </a:solidFill>
                      <a:latin typeface="Poppins Bold Bold"/>
                    </a:rPr>
                    <a:t>internacional</a:t>
                  </a:r>
                </a:p>
              </p:txBody>
            </p:sp>
            <p:pic>
              <p:nvPicPr>
                <p:cNvPr id="5" name="Picture 5"/>
                <p:cNvPicPr>
                  <a:picLocks noChangeAspect="1"/>
                </p:cNvPicPr>
                <p:nvPr/>
              </p:nvPicPr>
              <p:blipFill>
                <a:blip r:embed="rId3"/>
                <a:srcRect/>
                <a:stretch>
                  <a:fillRect/>
                </a:stretch>
              </p:blipFill>
              <p:spPr>
                <a:xfrm>
                  <a:off x="5999174" y="391217"/>
                  <a:ext cx="1202280" cy="1202280"/>
                </a:xfrm>
                <a:prstGeom prst="rect">
                  <a:avLst/>
                </a:prstGeom>
              </p:spPr>
            </p:pic>
            <p:sp>
              <p:nvSpPr>
                <p:cNvPr id="6" name="TextBox 6"/>
                <p:cNvSpPr txBox="1"/>
                <p:nvPr/>
              </p:nvSpPr>
              <p:spPr>
                <a:xfrm>
                  <a:off x="724693" y="53383"/>
                  <a:ext cx="997250" cy="1857450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>
                    <a:lnSpc>
                      <a:spcPts val="15255"/>
                    </a:lnSpc>
                  </a:pPr>
                  <a:r>
                    <a:rPr lang="en-US" sz="10896">
                      <a:solidFill>
                        <a:srgbClr val="FBAD24"/>
                      </a:solidFill>
                      <a:latin typeface="Poppins Bold Bold"/>
                    </a:rPr>
                    <a:t>4</a:t>
                  </a:r>
                </a:p>
              </p:txBody>
            </p:sp>
            <p:sp>
              <p:nvSpPr>
                <p:cNvPr id="7" name="TextBox 7"/>
                <p:cNvSpPr txBox="1"/>
                <p:nvPr/>
              </p:nvSpPr>
              <p:spPr>
                <a:xfrm>
                  <a:off x="1223318" y="221367"/>
                  <a:ext cx="997250" cy="865723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>
                    <a:lnSpc>
                      <a:spcPts val="7019"/>
                    </a:lnSpc>
                  </a:pPr>
                  <a:r>
                    <a:rPr lang="en-US" sz="5013">
                      <a:solidFill>
                        <a:srgbClr val="FBAD24"/>
                      </a:solidFill>
                      <a:latin typeface="Poppins Bold Bold"/>
                    </a:rPr>
                    <a:t>º</a:t>
                  </a:r>
                </a:p>
              </p:txBody>
            </p:sp>
            <p:grpSp>
              <p:nvGrpSpPr>
                <p:cNvPr id="8" name="Group 8"/>
                <p:cNvGrpSpPr/>
                <p:nvPr/>
              </p:nvGrpSpPr>
              <p:grpSpPr>
                <a:xfrm>
                  <a:off x="672159" y="385811"/>
                  <a:ext cx="7413676" cy="1365917"/>
                  <a:chOff x="0" y="0"/>
                  <a:chExt cx="15382819" cy="2834175"/>
                </a:xfrm>
              </p:grpSpPr>
              <p:sp>
                <p:nvSpPr>
                  <p:cNvPr id="9" name="Freeform 9"/>
                  <p:cNvSpPr/>
                  <p:nvPr/>
                </p:nvSpPr>
                <p:spPr>
                  <a:xfrm>
                    <a:off x="0" y="0"/>
                    <a:ext cx="15382819" cy="28341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382819" h="2834175">
                        <a:moveTo>
                          <a:pt x="15382819" y="1417087"/>
                        </a:moveTo>
                        <a:lnTo>
                          <a:pt x="15382819" y="1417087"/>
                        </a:lnTo>
                        <a:cubicBezTo>
                          <a:pt x="15382819" y="2405677"/>
                          <a:pt x="14954448" y="2834175"/>
                          <a:pt x="14425874" y="2834175"/>
                        </a:cubicBezTo>
                        <a:lnTo>
                          <a:pt x="956945" y="2834175"/>
                        </a:lnTo>
                        <a:cubicBezTo>
                          <a:pt x="428371" y="2834175"/>
                          <a:pt x="0" y="2405677"/>
                          <a:pt x="0" y="1417087"/>
                        </a:cubicBezTo>
                        <a:lnTo>
                          <a:pt x="0" y="1417087"/>
                        </a:lnTo>
                        <a:cubicBezTo>
                          <a:pt x="0" y="428371"/>
                          <a:pt x="428371" y="0"/>
                          <a:pt x="956945" y="0"/>
                        </a:cubicBezTo>
                        <a:lnTo>
                          <a:pt x="14425874" y="0"/>
                        </a:lnTo>
                        <a:cubicBezTo>
                          <a:pt x="14954321" y="0"/>
                          <a:pt x="15382819" y="428371"/>
                          <a:pt x="15382819" y="1417087"/>
                        </a:cubicBezTo>
                        <a:close/>
                      </a:path>
                    </a:pathLst>
                  </a:custGeom>
                  <a:solidFill>
                    <a:srgbClr val="101E49"/>
                  </a:solidFill>
                </p:spPr>
              </p:sp>
            </p:grpSp>
            <p:pic>
              <p:nvPicPr>
                <p:cNvPr id="10" name="Picture 10"/>
                <p:cNvPicPr>
                  <a:picLocks noChangeAspect="1"/>
                </p:cNvPicPr>
                <p:nvPr/>
              </p:nvPicPr>
              <p:blipFill>
                <a:blip r:embed="rId3"/>
                <a:srcRect/>
                <a:stretch>
                  <a:fillRect/>
                </a:stretch>
              </p:blipFill>
              <p:spPr>
                <a:xfrm>
                  <a:off x="6454766" y="485950"/>
                  <a:ext cx="1202280" cy="1202280"/>
                </a:xfrm>
                <a:prstGeom prst="rect">
                  <a:avLst/>
                </a:prstGeom>
              </p:spPr>
            </p:pic>
            <p:pic>
              <p:nvPicPr>
                <p:cNvPr id="11" name="Picture 11"/>
                <p:cNvPicPr>
                  <a:picLocks noChangeAspect="1"/>
                </p:cNvPicPr>
                <p:nvPr/>
              </p:nvPicPr>
              <p:blipFill>
                <a:blip r:embed="rId4">
                  <a:alphaModFix amt="87000"/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rcRect b="62370"/>
                <a:stretch>
                  <a:fillRect/>
                </a:stretch>
              </p:blipFill>
              <p:spPr>
                <a:xfrm>
                  <a:off x="13585711" y="30780"/>
                  <a:ext cx="4245089" cy="2596041"/>
                </a:xfrm>
                <a:prstGeom prst="rect">
                  <a:avLst/>
                </a:prstGeom>
              </p:spPr>
            </p:pic>
            <p:pic>
              <p:nvPicPr>
                <p:cNvPr id="12" name="Picture 12"/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7"/>
                    </a:ext>
                  </a:extLst>
                </a:blip>
                <a:srcRect/>
                <a:stretch>
                  <a:fillRect/>
                </a:stretch>
              </p:blipFill>
              <p:spPr>
                <a:xfrm>
                  <a:off x="15358459" y="326142"/>
                  <a:ext cx="759565" cy="778043"/>
                </a:xfrm>
                <a:prstGeom prst="rect">
                  <a:avLst/>
                </a:prstGeom>
              </p:spPr>
            </p:pic>
            <p:sp>
              <p:nvSpPr>
                <p:cNvPr id="16" name="TextBox 16"/>
                <p:cNvSpPr txBox="1"/>
                <p:nvPr/>
              </p:nvSpPr>
              <p:spPr>
                <a:xfrm>
                  <a:off x="1721943" y="1974042"/>
                  <a:ext cx="5663136" cy="533966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>
                    <a:lnSpc>
                      <a:spcPts val="4153"/>
                    </a:lnSpc>
                  </a:pPr>
                  <a:r>
                    <a:rPr lang="en-US" sz="3349">
                      <a:solidFill>
                        <a:srgbClr val="101E49"/>
                      </a:solidFill>
                      <a:latin typeface="Montserrat Light Bold"/>
                    </a:rPr>
                    <a:t>21-22 de abril de 2023</a:t>
                  </a:r>
                </a:p>
              </p:txBody>
            </p:sp>
            <p:sp>
              <p:nvSpPr>
                <p:cNvPr id="17" name="TextBox 17"/>
                <p:cNvSpPr txBox="1"/>
                <p:nvPr/>
              </p:nvSpPr>
              <p:spPr>
                <a:xfrm>
                  <a:off x="2542964" y="625092"/>
                  <a:ext cx="3815315" cy="1000274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>
                    <a:lnSpc>
                      <a:spcPts val="3874"/>
                    </a:lnSpc>
                  </a:pPr>
                  <a:r>
                    <a:rPr lang="en-US" sz="3874" dirty="0">
                      <a:solidFill>
                        <a:srgbClr val="FEFFFF"/>
                      </a:solidFill>
                      <a:latin typeface="Montserrat" pitchFamily="2" charset="77"/>
                    </a:rPr>
                    <a:t>Simpodader</a:t>
                  </a:r>
                </a:p>
                <a:p>
                  <a:pPr>
                    <a:lnSpc>
                      <a:spcPts val="3874"/>
                    </a:lnSpc>
                  </a:pPr>
                  <a:r>
                    <a:rPr lang="en-US" sz="3874" dirty="0" err="1">
                      <a:solidFill>
                        <a:srgbClr val="FEFFFF"/>
                      </a:solidFill>
                      <a:latin typeface="Montserrat" pitchFamily="2" charset="77"/>
                    </a:rPr>
                    <a:t>Internacional</a:t>
                  </a:r>
                  <a:endParaRPr lang="en-US" sz="3874" dirty="0">
                    <a:solidFill>
                      <a:srgbClr val="FEFFFF"/>
                    </a:solidFill>
                    <a:latin typeface="Montserrat" pitchFamily="2" charset="77"/>
                  </a:endParaRPr>
                </a:p>
              </p:txBody>
            </p:sp>
            <p:sp>
              <p:nvSpPr>
                <p:cNvPr id="18" name="TextBox 18"/>
                <p:cNvSpPr txBox="1"/>
                <p:nvPr/>
              </p:nvSpPr>
              <p:spPr>
                <a:xfrm>
                  <a:off x="1103222" y="126117"/>
                  <a:ext cx="997250" cy="1857450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>
                    <a:lnSpc>
                      <a:spcPts val="15255"/>
                    </a:lnSpc>
                  </a:pPr>
                  <a:r>
                    <a:rPr lang="en-US" sz="10896">
                      <a:solidFill>
                        <a:srgbClr val="FEFFFF"/>
                      </a:solidFill>
                      <a:latin typeface="Poppins Bold Bold"/>
                    </a:rPr>
                    <a:t>4</a:t>
                  </a:r>
                </a:p>
              </p:txBody>
            </p:sp>
            <p:sp>
              <p:nvSpPr>
                <p:cNvPr id="19" name="TextBox 19"/>
                <p:cNvSpPr txBox="1"/>
                <p:nvPr/>
              </p:nvSpPr>
              <p:spPr>
                <a:xfrm>
                  <a:off x="1601847" y="294101"/>
                  <a:ext cx="997250" cy="865723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>
                    <a:lnSpc>
                      <a:spcPts val="7019"/>
                    </a:lnSpc>
                  </a:pPr>
                  <a:r>
                    <a:rPr lang="en-US" sz="5013">
                      <a:solidFill>
                        <a:srgbClr val="FEFFFF"/>
                      </a:solidFill>
                      <a:latin typeface="Poppins Bold Bold"/>
                    </a:rPr>
                    <a:t>º</a:t>
                  </a:r>
                </a:p>
              </p:txBody>
            </p:sp>
            <p:sp>
              <p:nvSpPr>
                <p:cNvPr id="20" name="TextBox 20"/>
                <p:cNvSpPr txBox="1"/>
                <p:nvPr/>
              </p:nvSpPr>
              <p:spPr>
                <a:xfrm>
                  <a:off x="8085835" y="2021823"/>
                  <a:ext cx="5786079" cy="540809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>
                    <a:lnSpc>
                      <a:spcPts val="2216"/>
                    </a:lnSpc>
                  </a:pPr>
                  <a:r>
                    <a:rPr lang="en-US" sz="1583" dirty="0">
                      <a:solidFill>
                        <a:srgbClr val="101E49"/>
                      </a:solidFill>
                      <a:latin typeface="Poppins Bold Bold"/>
                    </a:rPr>
                    <a:t>MÁS ALLÁ DE CONCIERTOS, COLABORACIONES, SERVICIOS REMUNERADOS O CONVENIOS...</a:t>
                  </a:r>
                </a:p>
              </p:txBody>
            </p:sp>
            <p:sp>
              <p:nvSpPr>
                <p:cNvPr id="21" name="TextBox 21"/>
                <p:cNvSpPr txBox="1"/>
                <p:nvPr/>
              </p:nvSpPr>
              <p:spPr>
                <a:xfrm>
                  <a:off x="8377345" y="197040"/>
                  <a:ext cx="5026453" cy="1846659"/>
                </a:xfrm>
                <a:prstGeom prst="rect">
                  <a:avLst/>
                </a:prstGeom>
              </p:spPr>
              <p:txBody>
                <a:bodyPr wrap="square" lIns="0" tIns="0" rIns="0" bIns="0" rtlCol="0" anchor="t">
                  <a:spAutoFit/>
                </a:bodyPr>
                <a:lstStyle/>
                <a:p>
                  <a:pPr algn="r"/>
                  <a:r>
                    <a:rPr lang="en-US" sz="4000" dirty="0">
                      <a:solidFill>
                        <a:srgbClr val="101E49"/>
                      </a:solidFill>
                      <a:latin typeface="+mj-lt"/>
                    </a:rPr>
                    <a:t>¿</a:t>
                  </a:r>
                  <a:r>
                    <a:rPr lang="en-US" sz="4000" dirty="0" err="1">
                      <a:solidFill>
                        <a:srgbClr val="101E49"/>
                      </a:solidFill>
                      <a:latin typeface="+mj-lt"/>
                    </a:rPr>
                    <a:t>Cómo</a:t>
                  </a:r>
                  <a:r>
                    <a:rPr lang="en-US" sz="4000" dirty="0">
                      <a:solidFill>
                        <a:srgbClr val="101E49"/>
                      </a:solidFill>
                      <a:latin typeface="+mj-lt"/>
                    </a:rPr>
                    <a:t> </a:t>
                  </a:r>
                  <a:r>
                    <a:rPr lang="en-US" sz="4000" dirty="0" err="1">
                      <a:solidFill>
                        <a:schemeClr val="bg1"/>
                      </a:solidFill>
                      <a:latin typeface="+mj-lt"/>
                    </a:rPr>
                    <a:t>integrar</a:t>
                  </a:r>
                  <a:r>
                    <a:rPr lang="en-US" sz="4000" dirty="0">
                      <a:solidFill>
                        <a:srgbClr val="101E49"/>
                      </a:solidFill>
                      <a:latin typeface="+mj-lt"/>
                    </a:rPr>
                    <a:t> </a:t>
                  </a:r>
                </a:p>
                <a:p>
                  <a:pPr algn="r"/>
                  <a:r>
                    <a:rPr lang="en-US" sz="4000" dirty="0">
                      <a:solidFill>
                        <a:srgbClr val="101E49"/>
                      </a:solidFill>
                      <a:latin typeface="+mj-lt"/>
                    </a:rPr>
                    <a:t>la </a:t>
                  </a:r>
                  <a:r>
                    <a:rPr lang="en-US" sz="4000" dirty="0" err="1">
                      <a:solidFill>
                        <a:srgbClr val="101E49"/>
                      </a:solidFill>
                      <a:latin typeface="+mj-lt"/>
                    </a:rPr>
                    <a:t>Farmacia</a:t>
                  </a:r>
                  <a:r>
                    <a:rPr lang="en-US" sz="4000" dirty="0">
                      <a:solidFill>
                        <a:srgbClr val="101E49"/>
                      </a:solidFill>
                      <a:latin typeface="+mj-lt"/>
                    </a:rPr>
                    <a:t> </a:t>
                  </a:r>
                  <a:r>
                    <a:rPr lang="en-US" sz="4000" dirty="0" err="1">
                      <a:solidFill>
                        <a:srgbClr val="101E49"/>
                      </a:solidFill>
                      <a:latin typeface="+mj-lt"/>
                    </a:rPr>
                    <a:t>Comunitaria</a:t>
                  </a:r>
                  <a:endParaRPr lang="en-US" sz="4000" dirty="0">
                    <a:solidFill>
                      <a:srgbClr val="101E49"/>
                    </a:solidFill>
                    <a:latin typeface="+mj-lt"/>
                  </a:endParaRPr>
                </a:p>
                <a:p>
                  <a:pPr algn="r"/>
                  <a:r>
                    <a:rPr lang="en-US" sz="4000" dirty="0" err="1">
                      <a:solidFill>
                        <a:srgbClr val="101E49"/>
                      </a:solidFill>
                      <a:latin typeface="+mj-lt"/>
                    </a:rPr>
                    <a:t>en</a:t>
                  </a:r>
                  <a:r>
                    <a:rPr lang="en-US" sz="4000" dirty="0">
                      <a:solidFill>
                        <a:srgbClr val="101E49"/>
                      </a:solidFill>
                      <a:latin typeface="+mj-lt"/>
                    </a:rPr>
                    <a:t> </a:t>
                  </a:r>
                  <a:r>
                    <a:rPr lang="en-US" sz="4000" dirty="0" err="1">
                      <a:solidFill>
                        <a:srgbClr val="101E49"/>
                      </a:solidFill>
                      <a:latin typeface="+mj-lt"/>
                    </a:rPr>
                    <a:t>el</a:t>
                  </a:r>
                  <a:r>
                    <a:rPr lang="en-US" sz="4000" dirty="0">
                      <a:solidFill>
                        <a:srgbClr val="101E49"/>
                      </a:solidFill>
                      <a:latin typeface="+mj-lt"/>
                    </a:rPr>
                    <a:t> Sistema </a:t>
                  </a:r>
                  <a:r>
                    <a:rPr lang="en-US" sz="4000" dirty="0" err="1">
                      <a:solidFill>
                        <a:srgbClr val="101E49"/>
                      </a:solidFill>
                      <a:latin typeface="+mj-lt"/>
                    </a:rPr>
                    <a:t>Sanitario</a:t>
                  </a:r>
                  <a:r>
                    <a:rPr lang="en-US" sz="4000" dirty="0">
                      <a:solidFill>
                        <a:srgbClr val="101E49"/>
                      </a:solidFill>
                      <a:latin typeface="+mj-lt"/>
                    </a:rPr>
                    <a:t>?</a:t>
                  </a:r>
                </a:p>
              </p:txBody>
            </p:sp>
            <p:sp>
              <p:nvSpPr>
                <p:cNvPr id="22" name="TextBox 22"/>
                <p:cNvSpPr txBox="1"/>
                <p:nvPr/>
              </p:nvSpPr>
              <p:spPr>
                <a:xfrm>
                  <a:off x="14083135" y="1096727"/>
                  <a:ext cx="3310212" cy="1054450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>
                    <a:lnSpc>
                      <a:spcPts val="2812"/>
                    </a:lnSpc>
                  </a:pPr>
                  <a:r>
                    <a:rPr lang="en-US" sz="1814" dirty="0">
                      <a:solidFill>
                        <a:srgbClr val="101E49"/>
                      </a:solidFill>
                      <a:latin typeface="Montserrat Light"/>
                    </a:rPr>
                    <a:t>Hotel </a:t>
                  </a:r>
                  <a:r>
                    <a:rPr lang="en-US" sz="1814" dirty="0" err="1">
                      <a:solidFill>
                        <a:srgbClr val="101E49"/>
                      </a:solidFill>
                      <a:latin typeface="Montserrat Light"/>
                    </a:rPr>
                    <a:t>Abades</a:t>
                  </a:r>
                  <a:r>
                    <a:rPr lang="en-US" sz="1814" dirty="0">
                      <a:solidFill>
                        <a:srgbClr val="101E49"/>
                      </a:solidFill>
                      <a:latin typeface="Montserrat Light"/>
                    </a:rPr>
                    <a:t> Nevada Palace </a:t>
                  </a:r>
                </a:p>
                <a:p>
                  <a:pPr algn="ctr">
                    <a:lnSpc>
                      <a:spcPts val="2812"/>
                    </a:lnSpc>
                  </a:pPr>
                  <a:r>
                    <a:rPr lang="en-US" sz="1814" dirty="0">
                      <a:solidFill>
                        <a:srgbClr val="101E49"/>
                      </a:solidFill>
                      <a:latin typeface="Montserrat Light Bold"/>
                    </a:rPr>
                    <a:t>GRANADA</a:t>
                  </a:r>
                </a:p>
                <a:p>
                  <a:pPr algn="ctr">
                    <a:lnSpc>
                      <a:spcPts val="2812"/>
                    </a:lnSpc>
                  </a:pPr>
                  <a:r>
                    <a:rPr lang="en-US" sz="1814" dirty="0" err="1">
                      <a:solidFill>
                        <a:srgbClr val="101E49"/>
                      </a:solidFill>
                      <a:latin typeface="Montserrat Light Bold"/>
                    </a:rPr>
                    <a:t>Presencial</a:t>
                  </a:r>
                  <a:r>
                    <a:rPr lang="en-US" sz="1814" dirty="0">
                      <a:solidFill>
                        <a:srgbClr val="101E49"/>
                      </a:solidFill>
                      <a:latin typeface="Montserrat Light Bold"/>
                    </a:rPr>
                    <a:t> &amp; Virtual</a:t>
                  </a:r>
                </a:p>
              </p:txBody>
            </p:sp>
            <p:cxnSp>
              <p:nvCxnSpPr>
                <p:cNvPr id="24" name="Conector recto 23">
                  <a:extLst>
                    <a:ext uri="{FF2B5EF4-FFF2-40B4-BE49-F238E27FC236}">
                      <a16:creationId xmlns:a16="http://schemas.microsoft.com/office/drawing/2014/main" id="{B5A95B41-0060-3E95-3993-085EB69B98FD}"/>
                    </a:ext>
                  </a:extLst>
                </p:cNvPr>
                <p:cNvCxnSpPr/>
                <p:nvPr/>
              </p:nvCxnSpPr>
              <p:spPr>
                <a:xfrm>
                  <a:off x="0" y="2688831"/>
                  <a:ext cx="18288000" cy="0"/>
                </a:xfrm>
                <a:prstGeom prst="line">
                  <a:avLst/>
                </a:prstGeom>
                <a:ln w="152400">
                  <a:solidFill>
                    <a:srgbClr val="101E4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25" name="Conector recto 24">
              <a:extLst>
                <a:ext uri="{FF2B5EF4-FFF2-40B4-BE49-F238E27FC236}">
                  <a16:creationId xmlns:a16="http://schemas.microsoft.com/office/drawing/2014/main" id="{A1CF39B3-9F8A-BE22-6AD5-EA4473C366B2}"/>
                </a:ext>
              </a:extLst>
            </p:cNvPr>
            <p:cNvCxnSpPr/>
            <p:nvPr/>
          </p:nvCxnSpPr>
          <p:spPr>
            <a:xfrm>
              <a:off x="0" y="9944100"/>
              <a:ext cx="18288000" cy="0"/>
            </a:xfrm>
            <a:prstGeom prst="line">
              <a:avLst/>
            </a:prstGeom>
            <a:ln w="635000">
              <a:solidFill>
                <a:srgbClr val="101E4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Marcador de contenido 29">
            <a:extLst>
              <a:ext uri="{FF2B5EF4-FFF2-40B4-BE49-F238E27FC236}">
                <a16:creationId xmlns:a16="http://schemas.microsoft.com/office/drawing/2014/main" id="{9617F6DB-3AB5-97CB-5598-BE54BED6F0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907545" y="9621527"/>
            <a:ext cx="9210479" cy="678661"/>
          </a:xfrm>
        </p:spPr>
        <p:txBody>
          <a:bodyPr/>
          <a:lstStyle/>
          <a:p>
            <a:pPr marL="0" indent="0">
              <a:buNone/>
            </a:pPr>
            <a:r>
              <a:rPr lang="es-ES" dirty="0">
                <a:solidFill>
                  <a:schemeClr val="bg1"/>
                </a:solidFill>
              </a:rPr>
              <a:t>www.congresosimpodader.com</a:t>
            </a:r>
          </a:p>
        </p:txBody>
      </p:sp>
      <p:sp>
        <p:nvSpPr>
          <p:cNvPr id="28" name="Título 27">
            <a:extLst>
              <a:ext uri="{FF2B5EF4-FFF2-40B4-BE49-F238E27FC236}">
                <a16:creationId xmlns:a16="http://schemas.microsoft.com/office/drawing/2014/main" id="{C8E62E7D-2CBD-15FB-AE7D-36939B9C6B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1509" y="3193760"/>
            <a:ext cx="8229600" cy="1143000"/>
          </a:xfrm>
        </p:spPr>
        <p:txBody>
          <a:bodyPr/>
          <a:lstStyle/>
          <a:p>
            <a:endParaRPr lang="es-ES" dirty="0"/>
          </a:p>
        </p:txBody>
      </p:sp>
      <p:sp>
        <p:nvSpPr>
          <p:cNvPr id="29" name="Marcador de contenido 28">
            <a:extLst>
              <a:ext uri="{FF2B5EF4-FFF2-40B4-BE49-F238E27FC236}">
                <a16:creationId xmlns:a16="http://schemas.microsoft.com/office/drawing/2014/main" id="{A2F46C88-51B9-1403-7940-C42C721A486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31509" y="4649820"/>
            <a:ext cx="15861838" cy="4525963"/>
          </a:xfrm>
        </p:spPr>
        <p:txBody>
          <a:bodyPr/>
          <a:lstStyle/>
          <a:p>
            <a:endParaRPr lang="es-E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upo 34">
            <a:extLst>
              <a:ext uri="{FF2B5EF4-FFF2-40B4-BE49-F238E27FC236}">
                <a16:creationId xmlns:a16="http://schemas.microsoft.com/office/drawing/2014/main" id="{9925B168-3B91-7CB9-7D97-6E303FB930A1}"/>
              </a:ext>
            </a:extLst>
          </p:cNvPr>
          <p:cNvGrpSpPr/>
          <p:nvPr/>
        </p:nvGrpSpPr>
        <p:grpSpPr>
          <a:xfrm>
            <a:off x="0" y="0"/>
            <a:ext cx="18288000" cy="10287000"/>
            <a:chOff x="0" y="0"/>
            <a:chExt cx="18288000" cy="10287000"/>
          </a:xfrm>
        </p:grpSpPr>
        <p:grpSp>
          <p:nvGrpSpPr>
            <p:cNvPr id="34" name="Grupo 33">
              <a:extLst>
                <a:ext uri="{FF2B5EF4-FFF2-40B4-BE49-F238E27FC236}">
                  <a16:creationId xmlns:a16="http://schemas.microsoft.com/office/drawing/2014/main" id="{BB046203-FA30-5B0B-69B2-371EFD72E2F9}"/>
                </a:ext>
              </a:extLst>
            </p:cNvPr>
            <p:cNvGrpSpPr/>
            <p:nvPr/>
          </p:nvGrpSpPr>
          <p:grpSpPr>
            <a:xfrm>
              <a:off x="0" y="0"/>
              <a:ext cx="18288000" cy="10287000"/>
              <a:chOff x="0" y="-126117"/>
              <a:chExt cx="18288000" cy="10287000"/>
            </a:xfrm>
          </p:grpSpPr>
          <p:pic>
            <p:nvPicPr>
              <p:cNvPr id="2" name="Picture 2"/>
              <p:cNvPicPr>
                <a:picLocks noChangeAspect="1"/>
              </p:cNvPicPr>
              <p:nvPr/>
            </p:nvPicPr>
            <p:blipFill>
              <a:blip r:embed="rId2">
                <a:alphaModFix amt="31999"/>
              </a:blip>
              <a:srcRect t="31314" b="31314"/>
              <a:stretch>
                <a:fillRect/>
              </a:stretch>
            </p:blipFill>
            <p:spPr>
              <a:xfrm>
                <a:off x="0" y="-126117"/>
                <a:ext cx="18288000" cy="10287000"/>
              </a:xfrm>
              <a:prstGeom prst="rect">
                <a:avLst/>
              </a:prstGeom>
            </p:spPr>
          </p:pic>
          <p:grpSp>
            <p:nvGrpSpPr>
              <p:cNvPr id="33" name="Grupo 32">
                <a:extLst>
                  <a:ext uri="{FF2B5EF4-FFF2-40B4-BE49-F238E27FC236}">
                    <a16:creationId xmlns:a16="http://schemas.microsoft.com/office/drawing/2014/main" id="{7B5BFAB2-D79C-F8B9-6D77-7166ED9A8A55}"/>
                  </a:ext>
                </a:extLst>
              </p:cNvPr>
              <p:cNvGrpSpPr/>
              <p:nvPr/>
            </p:nvGrpSpPr>
            <p:grpSpPr>
              <a:xfrm>
                <a:off x="0" y="-103170"/>
                <a:ext cx="18288000" cy="2855054"/>
                <a:chOff x="0" y="-103170"/>
                <a:chExt cx="18288000" cy="2855054"/>
              </a:xfrm>
            </p:grpSpPr>
            <p:pic>
              <p:nvPicPr>
                <p:cNvPr id="3" name="Picture 3"/>
                <p:cNvPicPr>
                  <a:picLocks noChangeAspect="1"/>
                </p:cNvPicPr>
                <p:nvPr/>
              </p:nvPicPr>
              <p:blipFill>
                <a:blip r:embed="rId2"/>
                <a:srcRect t="35065" b="54572"/>
                <a:stretch>
                  <a:fillRect/>
                </a:stretch>
              </p:blipFill>
              <p:spPr>
                <a:xfrm>
                  <a:off x="0" y="-103170"/>
                  <a:ext cx="18288000" cy="2855054"/>
                </a:xfrm>
                <a:prstGeom prst="rect">
                  <a:avLst/>
                </a:prstGeom>
              </p:spPr>
            </p:pic>
            <p:sp>
              <p:nvSpPr>
                <p:cNvPr id="4" name="TextBox 4"/>
                <p:cNvSpPr txBox="1"/>
                <p:nvPr/>
              </p:nvSpPr>
              <p:spPr>
                <a:xfrm>
                  <a:off x="1851160" y="554042"/>
                  <a:ext cx="4507119" cy="1132656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>
                    <a:lnSpc>
                      <a:spcPts val="4347"/>
                    </a:lnSpc>
                  </a:pPr>
                  <a:r>
                    <a:rPr lang="en-US" sz="4347">
                      <a:solidFill>
                        <a:srgbClr val="FBAD24"/>
                      </a:solidFill>
                      <a:latin typeface="Poppins Bold Bold"/>
                    </a:rPr>
                    <a:t>Simpodader</a:t>
                  </a:r>
                </a:p>
                <a:p>
                  <a:pPr>
                    <a:lnSpc>
                      <a:spcPts val="4347"/>
                    </a:lnSpc>
                  </a:pPr>
                  <a:r>
                    <a:rPr lang="en-US" sz="4347">
                      <a:solidFill>
                        <a:srgbClr val="FBAD24"/>
                      </a:solidFill>
                      <a:latin typeface="Poppins Bold Bold"/>
                    </a:rPr>
                    <a:t>internacional</a:t>
                  </a:r>
                </a:p>
              </p:txBody>
            </p:sp>
            <p:pic>
              <p:nvPicPr>
                <p:cNvPr id="5" name="Picture 5"/>
                <p:cNvPicPr>
                  <a:picLocks noChangeAspect="1"/>
                </p:cNvPicPr>
                <p:nvPr/>
              </p:nvPicPr>
              <p:blipFill>
                <a:blip r:embed="rId3"/>
                <a:srcRect/>
                <a:stretch>
                  <a:fillRect/>
                </a:stretch>
              </p:blipFill>
              <p:spPr>
                <a:xfrm>
                  <a:off x="5999174" y="391217"/>
                  <a:ext cx="1202280" cy="1202280"/>
                </a:xfrm>
                <a:prstGeom prst="rect">
                  <a:avLst/>
                </a:prstGeom>
              </p:spPr>
            </p:pic>
            <p:sp>
              <p:nvSpPr>
                <p:cNvPr id="6" name="TextBox 6"/>
                <p:cNvSpPr txBox="1"/>
                <p:nvPr/>
              </p:nvSpPr>
              <p:spPr>
                <a:xfrm>
                  <a:off x="724693" y="53383"/>
                  <a:ext cx="997250" cy="1857450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>
                    <a:lnSpc>
                      <a:spcPts val="15255"/>
                    </a:lnSpc>
                  </a:pPr>
                  <a:r>
                    <a:rPr lang="en-US" sz="10896">
                      <a:solidFill>
                        <a:srgbClr val="FBAD24"/>
                      </a:solidFill>
                      <a:latin typeface="Poppins Bold Bold"/>
                    </a:rPr>
                    <a:t>4</a:t>
                  </a:r>
                </a:p>
              </p:txBody>
            </p:sp>
            <p:sp>
              <p:nvSpPr>
                <p:cNvPr id="7" name="TextBox 7"/>
                <p:cNvSpPr txBox="1"/>
                <p:nvPr/>
              </p:nvSpPr>
              <p:spPr>
                <a:xfrm>
                  <a:off x="1223318" y="221367"/>
                  <a:ext cx="997250" cy="865723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>
                    <a:lnSpc>
                      <a:spcPts val="7019"/>
                    </a:lnSpc>
                  </a:pPr>
                  <a:r>
                    <a:rPr lang="en-US" sz="5013">
                      <a:solidFill>
                        <a:srgbClr val="FBAD24"/>
                      </a:solidFill>
                      <a:latin typeface="Poppins Bold Bold"/>
                    </a:rPr>
                    <a:t>º</a:t>
                  </a:r>
                </a:p>
              </p:txBody>
            </p:sp>
            <p:grpSp>
              <p:nvGrpSpPr>
                <p:cNvPr id="8" name="Group 8"/>
                <p:cNvGrpSpPr/>
                <p:nvPr/>
              </p:nvGrpSpPr>
              <p:grpSpPr>
                <a:xfrm>
                  <a:off x="672159" y="385811"/>
                  <a:ext cx="7413676" cy="1365917"/>
                  <a:chOff x="0" y="0"/>
                  <a:chExt cx="15382819" cy="2834175"/>
                </a:xfrm>
              </p:grpSpPr>
              <p:sp>
                <p:nvSpPr>
                  <p:cNvPr id="9" name="Freeform 9"/>
                  <p:cNvSpPr/>
                  <p:nvPr/>
                </p:nvSpPr>
                <p:spPr>
                  <a:xfrm>
                    <a:off x="0" y="0"/>
                    <a:ext cx="15382819" cy="28341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382819" h="2834175">
                        <a:moveTo>
                          <a:pt x="15382819" y="1417087"/>
                        </a:moveTo>
                        <a:lnTo>
                          <a:pt x="15382819" y="1417087"/>
                        </a:lnTo>
                        <a:cubicBezTo>
                          <a:pt x="15382819" y="2405677"/>
                          <a:pt x="14954448" y="2834175"/>
                          <a:pt x="14425874" y="2834175"/>
                        </a:cubicBezTo>
                        <a:lnTo>
                          <a:pt x="956945" y="2834175"/>
                        </a:lnTo>
                        <a:cubicBezTo>
                          <a:pt x="428371" y="2834175"/>
                          <a:pt x="0" y="2405677"/>
                          <a:pt x="0" y="1417087"/>
                        </a:cubicBezTo>
                        <a:lnTo>
                          <a:pt x="0" y="1417087"/>
                        </a:lnTo>
                        <a:cubicBezTo>
                          <a:pt x="0" y="428371"/>
                          <a:pt x="428371" y="0"/>
                          <a:pt x="956945" y="0"/>
                        </a:cubicBezTo>
                        <a:lnTo>
                          <a:pt x="14425874" y="0"/>
                        </a:lnTo>
                        <a:cubicBezTo>
                          <a:pt x="14954321" y="0"/>
                          <a:pt x="15382819" y="428371"/>
                          <a:pt x="15382819" y="1417087"/>
                        </a:cubicBezTo>
                        <a:close/>
                      </a:path>
                    </a:pathLst>
                  </a:custGeom>
                  <a:solidFill>
                    <a:srgbClr val="101E49"/>
                  </a:solidFill>
                </p:spPr>
              </p:sp>
            </p:grpSp>
            <p:pic>
              <p:nvPicPr>
                <p:cNvPr id="10" name="Picture 10"/>
                <p:cNvPicPr>
                  <a:picLocks noChangeAspect="1"/>
                </p:cNvPicPr>
                <p:nvPr/>
              </p:nvPicPr>
              <p:blipFill>
                <a:blip r:embed="rId3"/>
                <a:srcRect/>
                <a:stretch>
                  <a:fillRect/>
                </a:stretch>
              </p:blipFill>
              <p:spPr>
                <a:xfrm>
                  <a:off x="6454766" y="485950"/>
                  <a:ext cx="1202280" cy="1202280"/>
                </a:xfrm>
                <a:prstGeom prst="rect">
                  <a:avLst/>
                </a:prstGeom>
              </p:spPr>
            </p:pic>
            <p:pic>
              <p:nvPicPr>
                <p:cNvPr id="11" name="Picture 11"/>
                <p:cNvPicPr>
                  <a:picLocks noChangeAspect="1"/>
                </p:cNvPicPr>
                <p:nvPr/>
              </p:nvPicPr>
              <p:blipFill>
                <a:blip r:embed="rId4">
                  <a:alphaModFix amt="87000"/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rcRect b="62370"/>
                <a:stretch>
                  <a:fillRect/>
                </a:stretch>
              </p:blipFill>
              <p:spPr>
                <a:xfrm>
                  <a:off x="13585711" y="30780"/>
                  <a:ext cx="4245089" cy="2596041"/>
                </a:xfrm>
                <a:prstGeom prst="rect">
                  <a:avLst/>
                </a:prstGeom>
              </p:spPr>
            </p:pic>
            <p:pic>
              <p:nvPicPr>
                <p:cNvPr id="12" name="Picture 12"/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7"/>
                    </a:ext>
                  </a:extLst>
                </a:blip>
                <a:srcRect/>
                <a:stretch>
                  <a:fillRect/>
                </a:stretch>
              </p:blipFill>
              <p:spPr>
                <a:xfrm>
                  <a:off x="15358459" y="326142"/>
                  <a:ext cx="759565" cy="778043"/>
                </a:xfrm>
                <a:prstGeom prst="rect">
                  <a:avLst/>
                </a:prstGeom>
              </p:spPr>
            </p:pic>
            <p:sp>
              <p:nvSpPr>
                <p:cNvPr id="16" name="TextBox 16"/>
                <p:cNvSpPr txBox="1"/>
                <p:nvPr/>
              </p:nvSpPr>
              <p:spPr>
                <a:xfrm>
                  <a:off x="1721943" y="1974042"/>
                  <a:ext cx="5663136" cy="533966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>
                    <a:lnSpc>
                      <a:spcPts val="4153"/>
                    </a:lnSpc>
                  </a:pPr>
                  <a:r>
                    <a:rPr lang="en-US" sz="3349">
                      <a:solidFill>
                        <a:srgbClr val="101E49"/>
                      </a:solidFill>
                      <a:latin typeface="Montserrat Light Bold"/>
                    </a:rPr>
                    <a:t>21-22 de abril de 2023</a:t>
                  </a:r>
                </a:p>
              </p:txBody>
            </p:sp>
            <p:sp>
              <p:nvSpPr>
                <p:cNvPr id="17" name="TextBox 17"/>
                <p:cNvSpPr txBox="1"/>
                <p:nvPr/>
              </p:nvSpPr>
              <p:spPr>
                <a:xfrm>
                  <a:off x="2542964" y="625092"/>
                  <a:ext cx="3815315" cy="1000274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>
                    <a:lnSpc>
                      <a:spcPts val="3874"/>
                    </a:lnSpc>
                  </a:pPr>
                  <a:r>
                    <a:rPr lang="en-US" sz="3874" dirty="0">
                      <a:solidFill>
                        <a:srgbClr val="FEFFFF"/>
                      </a:solidFill>
                      <a:latin typeface="Montserrat" pitchFamily="2" charset="77"/>
                    </a:rPr>
                    <a:t>Simpodader</a:t>
                  </a:r>
                </a:p>
                <a:p>
                  <a:pPr>
                    <a:lnSpc>
                      <a:spcPts val="3874"/>
                    </a:lnSpc>
                  </a:pPr>
                  <a:r>
                    <a:rPr lang="en-US" sz="3874" dirty="0" err="1">
                      <a:solidFill>
                        <a:srgbClr val="FEFFFF"/>
                      </a:solidFill>
                      <a:latin typeface="Montserrat" pitchFamily="2" charset="77"/>
                    </a:rPr>
                    <a:t>Internacional</a:t>
                  </a:r>
                  <a:endParaRPr lang="en-US" sz="3874" dirty="0">
                    <a:solidFill>
                      <a:srgbClr val="FEFFFF"/>
                    </a:solidFill>
                    <a:latin typeface="Montserrat" pitchFamily="2" charset="77"/>
                  </a:endParaRPr>
                </a:p>
              </p:txBody>
            </p:sp>
            <p:sp>
              <p:nvSpPr>
                <p:cNvPr id="18" name="TextBox 18"/>
                <p:cNvSpPr txBox="1"/>
                <p:nvPr/>
              </p:nvSpPr>
              <p:spPr>
                <a:xfrm>
                  <a:off x="1103222" y="126117"/>
                  <a:ext cx="997250" cy="1857450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>
                    <a:lnSpc>
                      <a:spcPts val="15255"/>
                    </a:lnSpc>
                  </a:pPr>
                  <a:r>
                    <a:rPr lang="en-US" sz="10896">
                      <a:solidFill>
                        <a:srgbClr val="FEFFFF"/>
                      </a:solidFill>
                      <a:latin typeface="Poppins Bold Bold"/>
                    </a:rPr>
                    <a:t>4</a:t>
                  </a:r>
                </a:p>
              </p:txBody>
            </p:sp>
            <p:sp>
              <p:nvSpPr>
                <p:cNvPr id="19" name="TextBox 19"/>
                <p:cNvSpPr txBox="1"/>
                <p:nvPr/>
              </p:nvSpPr>
              <p:spPr>
                <a:xfrm>
                  <a:off x="1601847" y="294101"/>
                  <a:ext cx="997250" cy="865723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>
                    <a:lnSpc>
                      <a:spcPts val="7019"/>
                    </a:lnSpc>
                  </a:pPr>
                  <a:r>
                    <a:rPr lang="en-US" sz="5013">
                      <a:solidFill>
                        <a:srgbClr val="FEFFFF"/>
                      </a:solidFill>
                      <a:latin typeface="Poppins Bold Bold"/>
                    </a:rPr>
                    <a:t>º</a:t>
                  </a:r>
                </a:p>
              </p:txBody>
            </p:sp>
            <p:sp>
              <p:nvSpPr>
                <p:cNvPr id="20" name="TextBox 20"/>
                <p:cNvSpPr txBox="1"/>
                <p:nvPr/>
              </p:nvSpPr>
              <p:spPr>
                <a:xfrm>
                  <a:off x="8085835" y="2021823"/>
                  <a:ext cx="5786079" cy="540809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>
                    <a:lnSpc>
                      <a:spcPts val="2216"/>
                    </a:lnSpc>
                  </a:pPr>
                  <a:r>
                    <a:rPr lang="en-US" sz="1583" dirty="0">
                      <a:solidFill>
                        <a:srgbClr val="101E49"/>
                      </a:solidFill>
                      <a:latin typeface="Poppins Bold Bold"/>
                    </a:rPr>
                    <a:t>MÁS ALLÁ DE CONCIERTOS, COLABORACIONES, SERVICIOS REMUNERADOS O CONVENIOS...</a:t>
                  </a:r>
                </a:p>
              </p:txBody>
            </p:sp>
            <p:sp>
              <p:nvSpPr>
                <p:cNvPr id="21" name="TextBox 21"/>
                <p:cNvSpPr txBox="1"/>
                <p:nvPr/>
              </p:nvSpPr>
              <p:spPr>
                <a:xfrm>
                  <a:off x="8377345" y="197040"/>
                  <a:ext cx="5026453" cy="1846659"/>
                </a:xfrm>
                <a:prstGeom prst="rect">
                  <a:avLst/>
                </a:prstGeom>
              </p:spPr>
              <p:txBody>
                <a:bodyPr wrap="square" lIns="0" tIns="0" rIns="0" bIns="0" rtlCol="0" anchor="t">
                  <a:spAutoFit/>
                </a:bodyPr>
                <a:lstStyle/>
                <a:p>
                  <a:pPr algn="r"/>
                  <a:r>
                    <a:rPr lang="en-US" sz="4000" dirty="0">
                      <a:solidFill>
                        <a:srgbClr val="101E49"/>
                      </a:solidFill>
                      <a:latin typeface="+mj-lt"/>
                    </a:rPr>
                    <a:t>¿</a:t>
                  </a:r>
                  <a:r>
                    <a:rPr lang="en-US" sz="4000" dirty="0" err="1">
                      <a:solidFill>
                        <a:srgbClr val="101E49"/>
                      </a:solidFill>
                      <a:latin typeface="+mj-lt"/>
                    </a:rPr>
                    <a:t>Cómo</a:t>
                  </a:r>
                  <a:r>
                    <a:rPr lang="en-US" sz="4000" dirty="0">
                      <a:solidFill>
                        <a:srgbClr val="101E49"/>
                      </a:solidFill>
                      <a:latin typeface="+mj-lt"/>
                    </a:rPr>
                    <a:t> </a:t>
                  </a:r>
                  <a:r>
                    <a:rPr lang="en-US" sz="4000" dirty="0" err="1">
                      <a:solidFill>
                        <a:schemeClr val="bg1"/>
                      </a:solidFill>
                      <a:latin typeface="+mj-lt"/>
                    </a:rPr>
                    <a:t>integrar</a:t>
                  </a:r>
                  <a:r>
                    <a:rPr lang="en-US" sz="4000" dirty="0">
                      <a:solidFill>
                        <a:srgbClr val="101E49"/>
                      </a:solidFill>
                      <a:latin typeface="+mj-lt"/>
                    </a:rPr>
                    <a:t> </a:t>
                  </a:r>
                </a:p>
                <a:p>
                  <a:pPr algn="r"/>
                  <a:r>
                    <a:rPr lang="en-US" sz="4000" dirty="0">
                      <a:solidFill>
                        <a:srgbClr val="101E49"/>
                      </a:solidFill>
                      <a:latin typeface="+mj-lt"/>
                    </a:rPr>
                    <a:t>la </a:t>
                  </a:r>
                  <a:r>
                    <a:rPr lang="en-US" sz="4000" dirty="0" err="1">
                      <a:solidFill>
                        <a:srgbClr val="101E49"/>
                      </a:solidFill>
                      <a:latin typeface="+mj-lt"/>
                    </a:rPr>
                    <a:t>Farmacia</a:t>
                  </a:r>
                  <a:r>
                    <a:rPr lang="en-US" sz="4000" dirty="0">
                      <a:solidFill>
                        <a:srgbClr val="101E49"/>
                      </a:solidFill>
                      <a:latin typeface="+mj-lt"/>
                    </a:rPr>
                    <a:t> </a:t>
                  </a:r>
                  <a:r>
                    <a:rPr lang="en-US" sz="4000" dirty="0" err="1">
                      <a:solidFill>
                        <a:srgbClr val="101E49"/>
                      </a:solidFill>
                      <a:latin typeface="+mj-lt"/>
                    </a:rPr>
                    <a:t>Comunitaria</a:t>
                  </a:r>
                  <a:endParaRPr lang="en-US" sz="4000" dirty="0">
                    <a:solidFill>
                      <a:srgbClr val="101E49"/>
                    </a:solidFill>
                    <a:latin typeface="+mj-lt"/>
                  </a:endParaRPr>
                </a:p>
                <a:p>
                  <a:pPr algn="r"/>
                  <a:r>
                    <a:rPr lang="en-US" sz="4000" dirty="0" err="1">
                      <a:solidFill>
                        <a:srgbClr val="101E49"/>
                      </a:solidFill>
                      <a:latin typeface="+mj-lt"/>
                    </a:rPr>
                    <a:t>en</a:t>
                  </a:r>
                  <a:r>
                    <a:rPr lang="en-US" sz="4000" dirty="0">
                      <a:solidFill>
                        <a:srgbClr val="101E49"/>
                      </a:solidFill>
                      <a:latin typeface="+mj-lt"/>
                    </a:rPr>
                    <a:t> </a:t>
                  </a:r>
                  <a:r>
                    <a:rPr lang="en-US" sz="4000" dirty="0" err="1">
                      <a:solidFill>
                        <a:srgbClr val="101E49"/>
                      </a:solidFill>
                      <a:latin typeface="+mj-lt"/>
                    </a:rPr>
                    <a:t>el</a:t>
                  </a:r>
                  <a:r>
                    <a:rPr lang="en-US" sz="4000" dirty="0">
                      <a:solidFill>
                        <a:srgbClr val="101E49"/>
                      </a:solidFill>
                      <a:latin typeface="+mj-lt"/>
                    </a:rPr>
                    <a:t> Sistema </a:t>
                  </a:r>
                  <a:r>
                    <a:rPr lang="en-US" sz="4000" dirty="0" err="1">
                      <a:solidFill>
                        <a:srgbClr val="101E49"/>
                      </a:solidFill>
                      <a:latin typeface="+mj-lt"/>
                    </a:rPr>
                    <a:t>Sanitario</a:t>
                  </a:r>
                  <a:r>
                    <a:rPr lang="en-US" sz="4000" dirty="0">
                      <a:solidFill>
                        <a:srgbClr val="101E49"/>
                      </a:solidFill>
                      <a:latin typeface="+mj-lt"/>
                    </a:rPr>
                    <a:t>?</a:t>
                  </a:r>
                </a:p>
              </p:txBody>
            </p:sp>
            <p:sp>
              <p:nvSpPr>
                <p:cNvPr id="22" name="TextBox 22"/>
                <p:cNvSpPr txBox="1"/>
                <p:nvPr/>
              </p:nvSpPr>
              <p:spPr>
                <a:xfrm>
                  <a:off x="14083135" y="1096727"/>
                  <a:ext cx="3310212" cy="1054450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>
                    <a:lnSpc>
                      <a:spcPts val="2812"/>
                    </a:lnSpc>
                  </a:pPr>
                  <a:r>
                    <a:rPr lang="en-US" sz="1814" dirty="0">
                      <a:solidFill>
                        <a:srgbClr val="101E49"/>
                      </a:solidFill>
                      <a:latin typeface="Montserrat Light"/>
                    </a:rPr>
                    <a:t>Hotel </a:t>
                  </a:r>
                  <a:r>
                    <a:rPr lang="en-US" sz="1814" dirty="0" err="1">
                      <a:solidFill>
                        <a:srgbClr val="101E49"/>
                      </a:solidFill>
                      <a:latin typeface="Montserrat Light"/>
                    </a:rPr>
                    <a:t>Abades</a:t>
                  </a:r>
                  <a:r>
                    <a:rPr lang="en-US" sz="1814" dirty="0">
                      <a:solidFill>
                        <a:srgbClr val="101E49"/>
                      </a:solidFill>
                      <a:latin typeface="Montserrat Light"/>
                    </a:rPr>
                    <a:t> Nevada Palace </a:t>
                  </a:r>
                </a:p>
                <a:p>
                  <a:pPr algn="ctr">
                    <a:lnSpc>
                      <a:spcPts val="2812"/>
                    </a:lnSpc>
                  </a:pPr>
                  <a:r>
                    <a:rPr lang="en-US" sz="1814" dirty="0">
                      <a:solidFill>
                        <a:srgbClr val="101E49"/>
                      </a:solidFill>
                      <a:latin typeface="Montserrat Light Bold"/>
                    </a:rPr>
                    <a:t>GRANADA</a:t>
                  </a:r>
                </a:p>
                <a:p>
                  <a:pPr algn="ctr">
                    <a:lnSpc>
                      <a:spcPts val="2812"/>
                    </a:lnSpc>
                  </a:pPr>
                  <a:r>
                    <a:rPr lang="en-US" sz="1814" dirty="0" err="1">
                      <a:solidFill>
                        <a:srgbClr val="101E49"/>
                      </a:solidFill>
                      <a:latin typeface="Montserrat Light Bold"/>
                    </a:rPr>
                    <a:t>Presencial</a:t>
                  </a:r>
                  <a:r>
                    <a:rPr lang="en-US" sz="1814" dirty="0">
                      <a:solidFill>
                        <a:srgbClr val="101E49"/>
                      </a:solidFill>
                      <a:latin typeface="Montserrat Light Bold"/>
                    </a:rPr>
                    <a:t> &amp; Virtual</a:t>
                  </a:r>
                </a:p>
              </p:txBody>
            </p:sp>
            <p:cxnSp>
              <p:nvCxnSpPr>
                <p:cNvPr id="24" name="Conector recto 23">
                  <a:extLst>
                    <a:ext uri="{FF2B5EF4-FFF2-40B4-BE49-F238E27FC236}">
                      <a16:creationId xmlns:a16="http://schemas.microsoft.com/office/drawing/2014/main" id="{B5A95B41-0060-3E95-3993-085EB69B98FD}"/>
                    </a:ext>
                  </a:extLst>
                </p:cNvPr>
                <p:cNvCxnSpPr/>
                <p:nvPr/>
              </p:nvCxnSpPr>
              <p:spPr>
                <a:xfrm>
                  <a:off x="0" y="2688831"/>
                  <a:ext cx="18288000" cy="0"/>
                </a:xfrm>
                <a:prstGeom prst="line">
                  <a:avLst/>
                </a:prstGeom>
                <a:ln w="152400">
                  <a:solidFill>
                    <a:srgbClr val="101E4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25" name="Conector recto 24">
              <a:extLst>
                <a:ext uri="{FF2B5EF4-FFF2-40B4-BE49-F238E27FC236}">
                  <a16:creationId xmlns:a16="http://schemas.microsoft.com/office/drawing/2014/main" id="{A1CF39B3-9F8A-BE22-6AD5-EA4473C366B2}"/>
                </a:ext>
              </a:extLst>
            </p:cNvPr>
            <p:cNvCxnSpPr/>
            <p:nvPr/>
          </p:nvCxnSpPr>
          <p:spPr>
            <a:xfrm>
              <a:off x="0" y="9944100"/>
              <a:ext cx="18288000" cy="0"/>
            </a:xfrm>
            <a:prstGeom prst="line">
              <a:avLst/>
            </a:prstGeom>
            <a:ln w="635000">
              <a:solidFill>
                <a:srgbClr val="101E4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Marcador de contenido 29">
            <a:extLst>
              <a:ext uri="{FF2B5EF4-FFF2-40B4-BE49-F238E27FC236}">
                <a16:creationId xmlns:a16="http://schemas.microsoft.com/office/drawing/2014/main" id="{9617F6DB-3AB5-97CB-5598-BE54BED6F0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907545" y="9621527"/>
            <a:ext cx="9210479" cy="678661"/>
          </a:xfrm>
        </p:spPr>
        <p:txBody>
          <a:bodyPr/>
          <a:lstStyle/>
          <a:p>
            <a:pPr marL="0" indent="0">
              <a:buNone/>
            </a:pPr>
            <a:r>
              <a:rPr lang="es-ES" dirty="0">
                <a:solidFill>
                  <a:schemeClr val="bg1"/>
                </a:solidFill>
              </a:rPr>
              <a:t>www.congresosimpodader.com</a:t>
            </a:r>
          </a:p>
        </p:txBody>
      </p:sp>
      <p:sp>
        <p:nvSpPr>
          <p:cNvPr id="28" name="Título 27">
            <a:extLst>
              <a:ext uri="{FF2B5EF4-FFF2-40B4-BE49-F238E27FC236}">
                <a16:creationId xmlns:a16="http://schemas.microsoft.com/office/drawing/2014/main" id="{C8E62E7D-2CBD-15FB-AE7D-36939B9C6B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1509" y="3193760"/>
            <a:ext cx="8229600" cy="1143000"/>
          </a:xfrm>
        </p:spPr>
        <p:txBody>
          <a:bodyPr/>
          <a:lstStyle/>
          <a:p>
            <a:endParaRPr lang="es-ES" dirty="0"/>
          </a:p>
        </p:txBody>
      </p:sp>
      <p:sp>
        <p:nvSpPr>
          <p:cNvPr id="29" name="Marcador de contenido 28">
            <a:extLst>
              <a:ext uri="{FF2B5EF4-FFF2-40B4-BE49-F238E27FC236}">
                <a16:creationId xmlns:a16="http://schemas.microsoft.com/office/drawing/2014/main" id="{A2F46C88-51B9-1403-7940-C42C721A486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31509" y="4649820"/>
            <a:ext cx="15861838" cy="4525963"/>
          </a:xfrm>
        </p:spPr>
        <p:txBody>
          <a:bodyPr/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5730202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upo 34">
            <a:extLst>
              <a:ext uri="{FF2B5EF4-FFF2-40B4-BE49-F238E27FC236}">
                <a16:creationId xmlns:a16="http://schemas.microsoft.com/office/drawing/2014/main" id="{9925B168-3B91-7CB9-7D97-6E303FB930A1}"/>
              </a:ext>
            </a:extLst>
          </p:cNvPr>
          <p:cNvGrpSpPr/>
          <p:nvPr/>
        </p:nvGrpSpPr>
        <p:grpSpPr>
          <a:xfrm>
            <a:off x="0" y="0"/>
            <a:ext cx="18288000" cy="10287000"/>
            <a:chOff x="0" y="0"/>
            <a:chExt cx="18288000" cy="10287000"/>
          </a:xfrm>
        </p:grpSpPr>
        <p:grpSp>
          <p:nvGrpSpPr>
            <p:cNvPr id="34" name="Grupo 33">
              <a:extLst>
                <a:ext uri="{FF2B5EF4-FFF2-40B4-BE49-F238E27FC236}">
                  <a16:creationId xmlns:a16="http://schemas.microsoft.com/office/drawing/2014/main" id="{BB046203-FA30-5B0B-69B2-371EFD72E2F9}"/>
                </a:ext>
              </a:extLst>
            </p:cNvPr>
            <p:cNvGrpSpPr/>
            <p:nvPr/>
          </p:nvGrpSpPr>
          <p:grpSpPr>
            <a:xfrm>
              <a:off x="0" y="0"/>
              <a:ext cx="18288000" cy="10287000"/>
              <a:chOff x="0" y="-126117"/>
              <a:chExt cx="18288000" cy="10287000"/>
            </a:xfrm>
          </p:grpSpPr>
          <p:pic>
            <p:nvPicPr>
              <p:cNvPr id="2" name="Picture 2"/>
              <p:cNvPicPr>
                <a:picLocks noChangeAspect="1"/>
              </p:cNvPicPr>
              <p:nvPr/>
            </p:nvPicPr>
            <p:blipFill>
              <a:blip r:embed="rId2">
                <a:alphaModFix amt="31999"/>
              </a:blip>
              <a:srcRect t="31314" b="31314"/>
              <a:stretch>
                <a:fillRect/>
              </a:stretch>
            </p:blipFill>
            <p:spPr>
              <a:xfrm>
                <a:off x="0" y="-126117"/>
                <a:ext cx="18288000" cy="10287000"/>
              </a:xfrm>
              <a:prstGeom prst="rect">
                <a:avLst/>
              </a:prstGeom>
            </p:spPr>
          </p:pic>
          <p:grpSp>
            <p:nvGrpSpPr>
              <p:cNvPr id="33" name="Grupo 32">
                <a:extLst>
                  <a:ext uri="{FF2B5EF4-FFF2-40B4-BE49-F238E27FC236}">
                    <a16:creationId xmlns:a16="http://schemas.microsoft.com/office/drawing/2014/main" id="{7B5BFAB2-D79C-F8B9-6D77-7166ED9A8A55}"/>
                  </a:ext>
                </a:extLst>
              </p:cNvPr>
              <p:cNvGrpSpPr/>
              <p:nvPr/>
            </p:nvGrpSpPr>
            <p:grpSpPr>
              <a:xfrm>
                <a:off x="0" y="-103170"/>
                <a:ext cx="18288000" cy="2855054"/>
                <a:chOff x="0" y="-103170"/>
                <a:chExt cx="18288000" cy="2855054"/>
              </a:xfrm>
            </p:grpSpPr>
            <p:pic>
              <p:nvPicPr>
                <p:cNvPr id="3" name="Picture 3"/>
                <p:cNvPicPr>
                  <a:picLocks noChangeAspect="1"/>
                </p:cNvPicPr>
                <p:nvPr/>
              </p:nvPicPr>
              <p:blipFill>
                <a:blip r:embed="rId2"/>
                <a:srcRect t="35065" b="54572"/>
                <a:stretch>
                  <a:fillRect/>
                </a:stretch>
              </p:blipFill>
              <p:spPr>
                <a:xfrm>
                  <a:off x="0" y="-103170"/>
                  <a:ext cx="18288000" cy="2855054"/>
                </a:xfrm>
                <a:prstGeom prst="rect">
                  <a:avLst/>
                </a:prstGeom>
              </p:spPr>
            </p:pic>
            <p:sp>
              <p:nvSpPr>
                <p:cNvPr id="4" name="TextBox 4"/>
                <p:cNvSpPr txBox="1"/>
                <p:nvPr/>
              </p:nvSpPr>
              <p:spPr>
                <a:xfrm>
                  <a:off x="1851160" y="554042"/>
                  <a:ext cx="4507119" cy="1132656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>
                    <a:lnSpc>
                      <a:spcPts val="4347"/>
                    </a:lnSpc>
                  </a:pPr>
                  <a:r>
                    <a:rPr lang="en-US" sz="4347">
                      <a:solidFill>
                        <a:srgbClr val="FBAD24"/>
                      </a:solidFill>
                      <a:latin typeface="Poppins Bold Bold"/>
                    </a:rPr>
                    <a:t>Simpodader</a:t>
                  </a:r>
                </a:p>
                <a:p>
                  <a:pPr>
                    <a:lnSpc>
                      <a:spcPts val="4347"/>
                    </a:lnSpc>
                  </a:pPr>
                  <a:r>
                    <a:rPr lang="en-US" sz="4347">
                      <a:solidFill>
                        <a:srgbClr val="FBAD24"/>
                      </a:solidFill>
                      <a:latin typeface="Poppins Bold Bold"/>
                    </a:rPr>
                    <a:t>internacional</a:t>
                  </a:r>
                </a:p>
              </p:txBody>
            </p:sp>
            <p:pic>
              <p:nvPicPr>
                <p:cNvPr id="5" name="Picture 5"/>
                <p:cNvPicPr>
                  <a:picLocks noChangeAspect="1"/>
                </p:cNvPicPr>
                <p:nvPr/>
              </p:nvPicPr>
              <p:blipFill>
                <a:blip r:embed="rId3"/>
                <a:srcRect/>
                <a:stretch>
                  <a:fillRect/>
                </a:stretch>
              </p:blipFill>
              <p:spPr>
                <a:xfrm>
                  <a:off x="5999174" y="391217"/>
                  <a:ext cx="1202280" cy="1202280"/>
                </a:xfrm>
                <a:prstGeom prst="rect">
                  <a:avLst/>
                </a:prstGeom>
              </p:spPr>
            </p:pic>
            <p:sp>
              <p:nvSpPr>
                <p:cNvPr id="6" name="TextBox 6"/>
                <p:cNvSpPr txBox="1"/>
                <p:nvPr/>
              </p:nvSpPr>
              <p:spPr>
                <a:xfrm>
                  <a:off x="724693" y="53383"/>
                  <a:ext cx="997250" cy="1857450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>
                    <a:lnSpc>
                      <a:spcPts val="15255"/>
                    </a:lnSpc>
                  </a:pPr>
                  <a:r>
                    <a:rPr lang="en-US" sz="10896">
                      <a:solidFill>
                        <a:srgbClr val="FBAD24"/>
                      </a:solidFill>
                      <a:latin typeface="Poppins Bold Bold"/>
                    </a:rPr>
                    <a:t>4</a:t>
                  </a:r>
                </a:p>
              </p:txBody>
            </p:sp>
            <p:sp>
              <p:nvSpPr>
                <p:cNvPr id="7" name="TextBox 7"/>
                <p:cNvSpPr txBox="1"/>
                <p:nvPr/>
              </p:nvSpPr>
              <p:spPr>
                <a:xfrm>
                  <a:off x="1223318" y="221367"/>
                  <a:ext cx="997250" cy="865723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>
                    <a:lnSpc>
                      <a:spcPts val="7019"/>
                    </a:lnSpc>
                  </a:pPr>
                  <a:r>
                    <a:rPr lang="en-US" sz="5013">
                      <a:solidFill>
                        <a:srgbClr val="FBAD24"/>
                      </a:solidFill>
                      <a:latin typeface="Poppins Bold Bold"/>
                    </a:rPr>
                    <a:t>º</a:t>
                  </a:r>
                </a:p>
              </p:txBody>
            </p:sp>
            <p:grpSp>
              <p:nvGrpSpPr>
                <p:cNvPr id="8" name="Group 8"/>
                <p:cNvGrpSpPr/>
                <p:nvPr/>
              </p:nvGrpSpPr>
              <p:grpSpPr>
                <a:xfrm>
                  <a:off x="672159" y="385811"/>
                  <a:ext cx="7413676" cy="1365917"/>
                  <a:chOff x="0" y="0"/>
                  <a:chExt cx="15382819" cy="2834175"/>
                </a:xfrm>
              </p:grpSpPr>
              <p:sp>
                <p:nvSpPr>
                  <p:cNvPr id="9" name="Freeform 9"/>
                  <p:cNvSpPr/>
                  <p:nvPr/>
                </p:nvSpPr>
                <p:spPr>
                  <a:xfrm>
                    <a:off x="0" y="0"/>
                    <a:ext cx="15382819" cy="28341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382819" h="2834175">
                        <a:moveTo>
                          <a:pt x="15382819" y="1417087"/>
                        </a:moveTo>
                        <a:lnTo>
                          <a:pt x="15382819" y="1417087"/>
                        </a:lnTo>
                        <a:cubicBezTo>
                          <a:pt x="15382819" y="2405677"/>
                          <a:pt x="14954448" y="2834175"/>
                          <a:pt x="14425874" y="2834175"/>
                        </a:cubicBezTo>
                        <a:lnTo>
                          <a:pt x="956945" y="2834175"/>
                        </a:lnTo>
                        <a:cubicBezTo>
                          <a:pt x="428371" y="2834175"/>
                          <a:pt x="0" y="2405677"/>
                          <a:pt x="0" y="1417087"/>
                        </a:cubicBezTo>
                        <a:lnTo>
                          <a:pt x="0" y="1417087"/>
                        </a:lnTo>
                        <a:cubicBezTo>
                          <a:pt x="0" y="428371"/>
                          <a:pt x="428371" y="0"/>
                          <a:pt x="956945" y="0"/>
                        </a:cubicBezTo>
                        <a:lnTo>
                          <a:pt x="14425874" y="0"/>
                        </a:lnTo>
                        <a:cubicBezTo>
                          <a:pt x="14954321" y="0"/>
                          <a:pt x="15382819" y="428371"/>
                          <a:pt x="15382819" y="1417087"/>
                        </a:cubicBezTo>
                        <a:close/>
                      </a:path>
                    </a:pathLst>
                  </a:custGeom>
                  <a:solidFill>
                    <a:srgbClr val="101E49"/>
                  </a:solidFill>
                </p:spPr>
              </p:sp>
            </p:grpSp>
            <p:pic>
              <p:nvPicPr>
                <p:cNvPr id="10" name="Picture 10"/>
                <p:cNvPicPr>
                  <a:picLocks noChangeAspect="1"/>
                </p:cNvPicPr>
                <p:nvPr/>
              </p:nvPicPr>
              <p:blipFill>
                <a:blip r:embed="rId3"/>
                <a:srcRect/>
                <a:stretch>
                  <a:fillRect/>
                </a:stretch>
              </p:blipFill>
              <p:spPr>
                <a:xfrm>
                  <a:off x="6454766" y="485950"/>
                  <a:ext cx="1202280" cy="1202280"/>
                </a:xfrm>
                <a:prstGeom prst="rect">
                  <a:avLst/>
                </a:prstGeom>
              </p:spPr>
            </p:pic>
            <p:pic>
              <p:nvPicPr>
                <p:cNvPr id="11" name="Picture 11"/>
                <p:cNvPicPr>
                  <a:picLocks noChangeAspect="1"/>
                </p:cNvPicPr>
                <p:nvPr/>
              </p:nvPicPr>
              <p:blipFill>
                <a:blip r:embed="rId4">
                  <a:alphaModFix amt="87000"/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rcRect b="62370"/>
                <a:stretch>
                  <a:fillRect/>
                </a:stretch>
              </p:blipFill>
              <p:spPr>
                <a:xfrm>
                  <a:off x="13585711" y="30780"/>
                  <a:ext cx="4245089" cy="2596041"/>
                </a:xfrm>
                <a:prstGeom prst="rect">
                  <a:avLst/>
                </a:prstGeom>
              </p:spPr>
            </p:pic>
            <p:pic>
              <p:nvPicPr>
                <p:cNvPr id="12" name="Picture 12"/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7"/>
                    </a:ext>
                  </a:extLst>
                </a:blip>
                <a:srcRect/>
                <a:stretch>
                  <a:fillRect/>
                </a:stretch>
              </p:blipFill>
              <p:spPr>
                <a:xfrm>
                  <a:off x="15358459" y="326142"/>
                  <a:ext cx="759565" cy="778043"/>
                </a:xfrm>
                <a:prstGeom prst="rect">
                  <a:avLst/>
                </a:prstGeom>
              </p:spPr>
            </p:pic>
            <p:sp>
              <p:nvSpPr>
                <p:cNvPr id="16" name="TextBox 16"/>
                <p:cNvSpPr txBox="1"/>
                <p:nvPr/>
              </p:nvSpPr>
              <p:spPr>
                <a:xfrm>
                  <a:off x="1721943" y="1974042"/>
                  <a:ext cx="5663136" cy="533966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>
                    <a:lnSpc>
                      <a:spcPts val="4153"/>
                    </a:lnSpc>
                  </a:pPr>
                  <a:r>
                    <a:rPr lang="en-US" sz="3349">
                      <a:solidFill>
                        <a:srgbClr val="101E49"/>
                      </a:solidFill>
                      <a:latin typeface="Montserrat Light Bold"/>
                    </a:rPr>
                    <a:t>21-22 de abril de 2023</a:t>
                  </a:r>
                </a:p>
              </p:txBody>
            </p:sp>
            <p:sp>
              <p:nvSpPr>
                <p:cNvPr id="17" name="TextBox 17"/>
                <p:cNvSpPr txBox="1"/>
                <p:nvPr/>
              </p:nvSpPr>
              <p:spPr>
                <a:xfrm>
                  <a:off x="2542964" y="625092"/>
                  <a:ext cx="3815315" cy="1000274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>
                    <a:lnSpc>
                      <a:spcPts val="3874"/>
                    </a:lnSpc>
                  </a:pPr>
                  <a:r>
                    <a:rPr lang="en-US" sz="3874" dirty="0">
                      <a:solidFill>
                        <a:srgbClr val="FEFFFF"/>
                      </a:solidFill>
                      <a:latin typeface="Montserrat" pitchFamily="2" charset="77"/>
                    </a:rPr>
                    <a:t>Simpodader</a:t>
                  </a:r>
                </a:p>
                <a:p>
                  <a:pPr>
                    <a:lnSpc>
                      <a:spcPts val="3874"/>
                    </a:lnSpc>
                  </a:pPr>
                  <a:r>
                    <a:rPr lang="en-US" sz="3874" dirty="0" err="1">
                      <a:solidFill>
                        <a:srgbClr val="FEFFFF"/>
                      </a:solidFill>
                      <a:latin typeface="Montserrat" pitchFamily="2" charset="77"/>
                    </a:rPr>
                    <a:t>Internacional</a:t>
                  </a:r>
                  <a:endParaRPr lang="en-US" sz="3874" dirty="0">
                    <a:solidFill>
                      <a:srgbClr val="FEFFFF"/>
                    </a:solidFill>
                    <a:latin typeface="Montserrat" pitchFamily="2" charset="77"/>
                  </a:endParaRPr>
                </a:p>
              </p:txBody>
            </p:sp>
            <p:sp>
              <p:nvSpPr>
                <p:cNvPr id="18" name="TextBox 18"/>
                <p:cNvSpPr txBox="1"/>
                <p:nvPr/>
              </p:nvSpPr>
              <p:spPr>
                <a:xfrm>
                  <a:off x="1103222" y="126117"/>
                  <a:ext cx="997250" cy="1857450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>
                    <a:lnSpc>
                      <a:spcPts val="15255"/>
                    </a:lnSpc>
                  </a:pPr>
                  <a:r>
                    <a:rPr lang="en-US" sz="10896">
                      <a:solidFill>
                        <a:srgbClr val="FEFFFF"/>
                      </a:solidFill>
                      <a:latin typeface="Poppins Bold Bold"/>
                    </a:rPr>
                    <a:t>4</a:t>
                  </a:r>
                </a:p>
              </p:txBody>
            </p:sp>
            <p:sp>
              <p:nvSpPr>
                <p:cNvPr id="19" name="TextBox 19"/>
                <p:cNvSpPr txBox="1"/>
                <p:nvPr/>
              </p:nvSpPr>
              <p:spPr>
                <a:xfrm>
                  <a:off x="1601847" y="294101"/>
                  <a:ext cx="997250" cy="865723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>
                    <a:lnSpc>
                      <a:spcPts val="7019"/>
                    </a:lnSpc>
                  </a:pPr>
                  <a:r>
                    <a:rPr lang="en-US" sz="5013">
                      <a:solidFill>
                        <a:srgbClr val="FEFFFF"/>
                      </a:solidFill>
                      <a:latin typeface="Poppins Bold Bold"/>
                    </a:rPr>
                    <a:t>º</a:t>
                  </a:r>
                </a:p>
              </p:txBody>
            </p:sp>
            <p:sp>
              <p:nvSpPr>
                <p:cNvPr id="20" name="TextBox 20"/>
                <p:cNvSpPr txBox="1"/>
                <p:nvPr/>
              </p:nvSpPr>
              <p:spPr>
                <a:xfrm>
                  <a:off x="8085835" y="2021823"/>
                  <a:ext cx="5786079" cy="540809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>
                    <a:lnSpc>
                      <a:spcPts val="2216"/>
                    </a:lnSpc>
                  </a:pPr>
                  <a:r>
                    <a:rPr lang="en-US" sz="1583" dirty="0">
                      <a:solidFill>
                        <a:srgbClr val="101E49"/>
                      </a:solidFill>
                      <a:latin typeface="Poppins Bold Bold"/>
                    </a:rPr>
                    <a:t>MÁS ALLÁ DE CONCIERTOS, COLABORACIONES, SERVICIOS REMUNERADOS O CONVENIOS...</a:t>
                  </a:r>
                </a:p>
              </p:txBody>
            </p:sp>
            <p:sp>
              <p:nvSpPr>
                <p:cNvPr id="21" name="TextBox 21"/>
                <p:cNvSpPr txBox="1"/>
                <p:nvPr/>
              </p:nvSpPr>
              <p:spPr>
                <a:xfrm>
                  <a:off x="8377345" y="197040"/>
                  <a:ext cx="5026453" cy="1846659"/>
                </a:xfrm>
                <a:prstGeom prst="rect">
                  <a:avLst/>
                </a:prstGeom>
              </p:spPr>
              <p:txBody>
                <a:bodyPr wrap="square" lIns="0" tIns="0" rIns="0" bIns="0" rtlCol="0" anchor="t">
                  <a:spAutoFit/>
                </a:bodyPr>
                <a:lstStyle/>
                <a:p>
                  <a:pPr algn="r"/>
                  <a:r>
                    <a:rPr lang="en-US" sz="4000" dirty="0">
                      <a:solidFill>
                        <a:srgbClr val="101E49"/>
                      </a:solidFill>
                      <a:latin typeface="+mj-lt"/>
                    </a:rPr>
                    <a:t>¿</a:t>
                  </a:r>
                  <a:r>
                    <a:rPr lang="en-US" sz="4000" dirty="0" err="1">
                      <a:solidFill>
                        <a:srgbClr val="101E49"/>
                      </a:solidFill>
                      <a:latin typeface="+mj-lt"/>
                    </a:rPr>
                    <a:t>Cómo</a:t>
                  </a:r>
                  <a:r>
                    <a:rPr lang="en-US" sz="4000" dirty="0">
                      <a:solidFill>
                        <a:srgbClr val="101E49"/>
                      </a:solidFill>
                      <a:latin typeface="+mj-lt"/>
                    </a:rPr>
                    <a:t> </a:t>
                  </a:r>
                  <a:r>
                    <a:rPr lang="en-US" sz="4000" dirty="0" err="1">
                      <a:solidFill>
                        <a:schemeClr val="bg1"/>
                      </a:solidFill>
                      <a:latin typeface="+mj-lt"/>
                    </a:rPr>
                    <a:t>integrar</a:t>
                  </a:r>
                  <a:r>
                    <a:rPr lang="en-US" sz="4000" dirty="0">
                      <a:solidFill>
                        <a:srgbClr val="101E49"/>
                      </a:solidFill>
                      <a:latin typeface="+mj-lt"/>
                    </a:rPr>
                    <a:t> </a:t>
                  </a:r>
                </a:p>
                <a:p>
                  <a:pPr algn="r"/>
                  <a:r>
                    <a:rPr lang="en-US" sz="4000" dirty="0">
                      <a:solidFill>
                        <a:srgbClr val="101E49"/>
                      </a:solidFill>
                      <a:latin typeface="+mj-lt"/>
                    </a:rPr>
                    <a:t>la </a:t>
                  </a:r>
                  <a:r>
                    <a:rPr lang="en-US" sz="4000" dirty="0" err="1">
                      <a:solidFill>
                        <a:srgbClr val="101E49"/>
                      </a:solidFill>
                      <a:latin typeface="+mj-lt"/>
                    </a:rPr>
                    <a:t>Farmacia</a:t>
                  </a:r>
                  <a:r>
                    <a:rPr lang="en-US" sz="4000" dirty="0">
                      <a:solidFill>
                        <a:srgbClr val="101E49"/>
                      </a:solidFill>
                      <a:latin typeface="+mj-lt"/>
                    </a:rPr>
                    <a:t> </a:t>
                  </a:r>
                  <a:r>
                    <a:rPr lang="en-US" sz="4000" dirty="0" err="1">
                      <a:solidFill>
                        <a:srgbClr val="101E49"/>
                      </a:solidFill>
                      <a:latin typeface="+mj-lt"/>
                    </a:rPr>
                    <a:t>Comunitaria</a:t>
                  </a:r>
                  <a:endParaRPr lang="en-US" sz="4000" dirty="0">
                    <a:solidFill>
                      <a:srgbClr val="101E49"/>
                    </a:solidFill>
                    <a:latin typeface="+mj-lt"/>
                  </a:endParaRPr>
                </a:p>
                <a:p>
                  <a:pPr algn="r"/>
                  <a:r>
                    <a:rPr lang="en-US" sz="4000" dirty="0" err="1">
                      <a:solidFill>
                        <a:srgbClr val="101E49"/>
                      </a:solidFill>
                      <a:latin typeface="+mj-lt"/>
                    </a:rPr>
                    <a:t>en</a:t>
                  </a:r>
                  <a:r>
                    <a:rPr lang="en-US" sz="4000" dirty="0">
                      <a:solidFill>
                        <a:srgbClr val="101E49"/>
                      </a:solidFill>
                      <a:latin typeface="+mj-lt"/>
                    </a:rPr>
                    <a:t> </a:t>
                  </a:r>
                  <a:r>
                    <a:rPr lang="en-US" sz="4000" dirty="0" err="1">
                      <a:solidFill>
                        <a:srgbClr val="101E49"/>
                      </a:solidFill>
                      <a:latin typeface="+mj-lt"/>
                    </a:rPr>
                    <a:t>el</a:t>
                  </a:r>
                  <a:r>
                    <a:rPr lang="en-US" sz="4000" dirty="0">
                      <a:solidFill>
                        <a:srgbClr val="101E49"/>
                      </a:solidFill>
                      <a:latin typeface="+mj-lt"/>
                    </a:rPr>
                    <a:t> Sistema </a:t>
                  </a:r>
                  <a:r>
                    <a:rPr lang="en-US" sz="4000" dirty="0" err="1">
                      <a:solidFill>
                        <a:srgbClr val="101E49"/>
                      </a:solidFill>
                      <a:latin typeface="+mj-lt"/>
                    </a:rPr>
                    <a:t>Sanitario</a:t>
                  </a:r>
                  <a:r>
                    <a:rPr lang="en-US" sz="4000" dirty="0">
                      <a:solidFill>
                        <a:srgbClr val="101E49"/>
                      </a:solidFill>
                      <a:latin typeface="+mj-lt"/>
                    </a:rPr>
                    <a:t>?</a:t>
                  </a:r>
                </a:p>
              </p:txBody>
            </p:sp>
            <p:sp>
              <p:nvSpPr>
                <p:cNvPr id="22" name="TextBox 22"/>
                <p:cNvSpPr txBox="1"/>
                <p:nvPr/>
              </p:nvSpPr>
              <p:spPr>
                <a:xfrm>
                  <a:off x="14083135" y="1096727"/>
                  <a:ext cx="3310212" cy="1054450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>
                    <a:lnSpc>
                      <a:spcPts val="2812"/>
                    </a:lnSpc>
                  </a:pPr>
                  <a:r>
                    <a:rPr lang="en-US" sz="1814" dirty="0">
                      <a:solidFill>
                        <a:srgbClr val="101E49"/>
                      </a:solidFill>
                      <a:latin typeface="Montserrat Light"/>
                    </a:rPr>
                    <a:t>Hotel </a:t>
                  </a:r>
                  <a:r>
                    <a:rPr lang="en-US" sz="1814" dirty="0" err="1">
                      <a:solidFill>
                        <a:srgbClr val="101E49"/>
                      </a:solidFill>
                      <a:latin typeface="Montserrat Light"/>
                    </a:rPr>
                    <a:t>Abades</a:t>
                  </a:r>
                  <a:r>
                    <a:rPr lang="en-US" sz="1814" dirty="0">
                      <a:solidFill>
                        <a:srgbClr val="101E49"/>
                      </a:solidFill>
                      <a:latin typeface="Montserrat Light"/>
                    </a:rPr>
                    <a:t> Nevada Palace </a:t>
                  </a:r>
                </a:p>
                <a:p>
                  <a:pPr algn="ctr">
                    <a:lnSpc>
                      <a:spcPts val="2812"/>
                    </a:lnSpc>
                  </a:pPr>
                  <a:r>
                    <a:rPr lang="en-US" sz="1814" dirty="0">
                      <a:solidFill>
                        <a:srgbClr val="101E49"/>
                      </a:solidFill>
                      <a:latin typeface="Montserrat Light Bold"/>
                    </a:rPr>
                    <a:t>GRANADA</a:t>
                  </a:r>
                </a:p>
                <a:p>
                  <a:pPr algn="ctr">
                    <a:lnSpc>
                      <a:spcPts val="2812"/>
                    </a:lnSpc>
                  </a:pPr>
                  <a:r>
                    <a:rPr lang="en-US" sz="1814" dirty="0" err="1">
                      <a:solidFill>
                        <a:srgbClr val="101E49"/>
                      </a:solidFill>
                      <a:latin typeface="Montserrat Light Bold"/>
                    </a:rPr>
                    <a:t>Presencial</a:t>
                  </a:r>
                  <a:r>
                    <a:rPr lang="en-US" sz="1814" dirty="0">
                      <a:solidFill>
                        <a:srgbClr val="101E49"/>
                      </a:solidFill>
                      <a:latin typeface="Montserrat Light Bold"/>
                    </a:rPr>
                    <a:t> &amp; Virtual</a:t>
                  </a:r>
                </a:p>
              </p:txBody>
            </p:sp>
            <p:cxnSp>
              <p:nvCxnSpPr>
                <p:cNvPr id="24" name="Conector recto 23">
                  <a:extLst>
                    <a:ext uri="{FF2B5EF4-FFF2-40B4-BE49-F238E27FC236}">
                      <a16:creationId xmlns:a16="http://schemas.microsoft.com/office/drawing/2014/main" id="{B5A95B41-0060-3E95-3993-085EB69B98FD}"/>
                    </a:ext>
                  </a:extLst>
                </p:cNvPr>
                <p:cNvCxnSpPr/>
                <p:nvPr/>
              </p:nvCxnSpPr>
              <p:spPr>
                <a:xfrm>
                  <a:off x="0" y="2688831"/>
                  <a:ext cx="18288000" cy="0"/>
                </a:xfrm>
                <a:prstGeom prst="line">
                  <a:avLst/>
                </a:prstGeom>
                <a:ln w="152400">
                  <a:solidFill>
                    <a:srgbClr val="101E4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25" name="Conector recto 24">
              <a:extLst>
                <a:ext uri="{FF2B5EF4-FFF2-40B4-BE49-F238E27FC236}">
                  <a16:creationId xmlns:a16="http://schemas.microsoft.com/office/drawing/2014/main" id="{A1CF39B3-9F8A-BE22-6AD5-EA4473C366B2}"/>
                </a:ext>
              </a:extLst>
            </p:cNvPr>
            <p:cNvCxnSpPr/>
            <p:nvPr/>
          </p:nvCxnSpPr>
          <p:spPr>
            <a:xfrm>
              <a:off x="0" y="9944100"/>
              <a:ext cx="18288000" cy="0"/>
            </a:xfrm>
            <a:prstGeom prst="line">
              <a:avLst/>
            </a:prstGeom>
            <a:ln w="635000">
              <a:solidFill>
                <a:srgbClr val="101E4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Marcador de contenido 29">
            <a:extLst>
              <a:ext uri="{FF2B5EF4-FFF2-40B4-BE49-F238E27FC236}">
                <a16:creationId xmlns:a16="http://schemas.microsoft.com/office/drawing/2014/main" id="{9617F6DB-3AB5-97CB-5598-BE54BED6F0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907545" y="9621527"/>
            <a:ext cx="9210479" cy="678661"/>
          </a:xfrm>
        </p:spPr>
        <p:txBody>
          <a:bodyPr/>
          <a:lstStyle/>
          <a:p>
            <a:pPr marL="0" indent="0">
              <a:buNone/>
            </a:pPr>
            <a:r>
              <a:rPr lang="es-ES" dirty="0">
                <a:solidFill>
                  <a:schemeClr val="bg1"/>
                </a:solidFill>
              </a:rPr>
              <a:t>www.congresosimpodader.com</a:t>
            </a:r>
          </a:p>
        </p:txBody>
      </p:sp>
      <p:sp>
        <p:nvSpPr>
          <p:cNvPr id="28" name="Título 27">
            <a:extLst>
              <a:ext uri="{FF2B5EF4-FFF2-40B4-BE49-F238E27FC236}">
                <a16:creationId xmlns:a16="http://schemas.microsoft.com/office/drawing/2014/main" id="{C8E62E7D-2CBD-15FB-AE7D-36939B9C6B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1509" y="3193760"/>
            <a:ext cx="8229600" cy="1143000"/>
          </a:xfrm>
        </p:spPr>
        <p:txBody>
          <a:bodyPr/>
          <a:lstStyle/>
          <a:p>
            <a:endParaRPr lang="es-ES" dirty="0"/>
          </a:p>
        </p:txBody>
      </p:sp>
      <p:sp>
        <p:nvSpPr>
          <p:cNvPr id="29" name="Marcador de contenido 28">
            <a:extLst>
              <a:ext uri="{FF2B5EF4-FFF2-40B4-BE49-F238E27FC236}">
                <a16:creationId xmlns:a16="http://schemas.microsoft.com/office/drawing/2014/main" id="{A2F46C88-51B9-1403-7940-C42C721A486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31509" y="4649820"/>
            <a:ext cx="15861838" cy="4525963"/>
          </a:xfrm>
        </p:spPr>
        <p:txBody>
          <a:bodyPr/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954071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upo 34">
            <a:extLst>
              <a:ext uri="{FF2B5EF4-FFF2-40B4-BE49-F238E27FC236}">
                <a16:creationId xmlns:a16="http://schemas.microsoft.com/office/drawing/2014/main" id="{9925B168-3B91-7CB9-7D97-6E303FB930A1}"/>
              </a:ext>
            </a:extLst>
          </p:cNvPr>
          <p:cNvGrpSpPr/>
          <p:nvPr/>
        </p:nvGrpSpPr>
        <p:grpSpPr>
          <a:xfrm>
            <a:off x="0" y="0"/>
            <a:ext cx="18288000" cy="10287000"/>
            <a:chOff x="0" y="0"/>
            <a:chExt cx="18288000" cy="10287000"/>
          </a:xfrm>
        </p:grpSpPr>
        <p:grpSp>
          <p:nvGrpSpPr>
            <p:cNvPr id="34" name="Grupo 33">
              <a:extLst>
                <a:ext uri="{FF2B5EF4-FFF2-40B4-BE49-F238E27FC236}">
                  <a16:creationId xmlns:a16="http://schemas.microsoft.com/office/drawing/2014/main" id="{BB046203-FA30-5B0B-69B2-371EFD72E2F9}"/>
                </a:ext>
              </a:extLst>
            </p:cNvPr>
            <p:cNvGrpSpPr/>
            <p:nvPr/>
          </p:nvGrpSpPr>
          <p:grpSpPr>
            <a:xfrm>
              <a:off x="0" y="0"/>
              <a:ext cx="18288000" cy="10287000"/>
              <a:chOff x="0" y="-126117"/>
              <a:chExt cx="18288000" cy="10287000"/>
            </a:xfrm>
          </p:grpSpPr>
          <p:pic>
            <p:nvPicPr>
              <p:cNvPr id="2" name="Picture 2"/>
              <p:cNvPicPr>
                <a:picLocks noChangeAspect="1"/>
              </p:cNvPicPr>
              <p:nvPr/>
            </p:nvPicPr>
            <p:blipFill>
              <a:blip r:embed="rId2">
                <a:alphaModFix amt="31999"/>
              </a:blip>
              <a:srcRect t="31314" b="31314"/>
              <a:stretch>
                <a:fillRect/>
              </a:stretch>
            </p:blipFill>
            <p:spPr>
              <a:xfrm>
                <a:off x="0" y="-126117"/>
                <a:ext cx="18288000" cy="10287000"/>
              </a:xfrm>
              <a:prstGeom prst="rect">
                <a:avLst/>
              </a:prstGeom>
            </p:spPr>
          </p:pic>
          <p:grpSp>
            <p:nvGrpSpPr>
              <p:cNvPr id="33" name="Grupo 32">
                <a:extLst>
                  <a:ext uri="{FF2B5EF4-FFF2-40B4-BE49-F238E27FC236}">
                    <a16:creationId xmlns:a16="http://schemas.microsoft.com/office/drawing/2014/main" id="{7B5BFAB2-D79C-F8B9-6D77-7166ED9A8A55}"/>
                  </a:ext>
                </a:extLst>
              </p:cNvPr>
              <p:cNvGrpSpPr/>
              <p:nvPr/>
            </p:nvGrpSpPr>
            <p:grpSpPr>
              <a:xfrm>
                <a:off x="0" y="-103170"/>
                <a:ext cx="18288000" cy="2855054"/>
                <a:chOff x="0" y="-103170"/>
                <a:chExt cx="18288000" cy="2855054"/>
              </a:xfrm>
            </p:grpSpPr>
            <p:pic>
              <p:nvPicPr>
                <p:cNvPr id="3" name="Picture 3"/>
                <p:cNvPicPr>
                  <a:picLocks noChangeAspect="1"/>
                </p:cNvPicPr>
                <p:nvPr/>
              </p:nvPicPr>
              <p:blipFill>
                <a:blip r:embed="rId2"/>
                <a:srcRect t="35065" b="54572"/>
                <a:stretch>
                  <a:fillRect/>
                </a:stretch>
              </p:blipFill>
              <p:spPr>
                <a:xfrm>
                  <a:off x="0" y="-103170"/>
                  <a:ext cx="18288000" cy="2855054"/>
                </a:xfrm>
                <a:prstGeom prst="rect">
                  <a:avLst/>
                </a:prstGeom>
              </p:spPr>
            </p:pic>
            <p:sp>
              <p:nvSpPr>
                <p:cNvPr id="4" name="TextBox 4"/>
                <p:cNvSpPr txBox="1"/>
                <p:nvPr/>
              </p:nvSpPr>
              <p:spPr>
                <a:xfrm>
                  <a:off x="1851160" y="554042"/>
                  <a:ext cx="4507119" cy="1132656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>
                    <a:lnSpc>
                      <a:spcPts val="4347"/>
                    </a:lnSpc>
                  </a:pPr>
                  <a:r>
                    <a:rPr lang="en-US" sz="4347">
                      <a:solidFill>
                        <a:srgbClr val="FBAD24"/>
                      </a:solidFill>
                      <a:latin typeface="Poppins Bold Bold"/>
                    </a:rPr>
                    <a:t>Simpodader</a:t>
                  </a:r>
                </a:p>
                <a:p>
                  <a:pPr>
                    <a:lnSpc>
                      <a:spcPts val="4347"/>
                    </a:lnSpc>
                  </a:pPr>
                  <a:r>
                    <a:rPr lang="en-US" sz="4347">
                      <a:solidFill>
                        <a:srgbClr val="FBAD24"/>
                      </a:solidFill>
                      <a:latin typeface="Poppins Bold Bold"/>
                    </a:rPr>
                    <a:t>internacional</a:t>
                  </a:r>
                </a:p>
              </p:txBody>
            </p:sp>
            <p:pic>
              <p:nvPicPr>
                <p:cNvPr id="5" name="Picture 5"/>
                <p:cNvPicPr>
                  <a:picLocks noChangeAspect="1"/>
                </p:cNvPicPr>
                <p:nvPr/>
              </p:nvPicPr>
              <p:blipFill>
                <a:blip r:embed="rId3"/>
                <a:srcRect/>
                <a:stretch>
                  <a:fillRect/>
                </a:stretch>
              </p:blipFill>
              <p:spPr>
                <a:xfrm>
                  <a:off x="5999174" y="391217"/>
                  <a:ext cx="1202280" cy="1202280"/>
                </a:xfrm>
                <a:prstGeom prst="rect">
                  <a:avLst/>
                </a:prstGeom>
              </p:spPr>
            </p:pic>
            <p:sp>
              <p:nvSpPr>
                <p:cNvPr id="6" name="TextBox 6"/>
                <p:cNvSpPr txBox="1"/>
                <p:nvPr/>
              </p:nvSpPr>
              <p:spPr>
                <a:xfrm>
                  <a:off x="724693" y="53383"/>
                  <a:ext cx="997250" cy="1857450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>
                    <a:lnSpc>
                      <a:spcPts val="15255"/>
                    </a:lnSpc>
                  </a:pPr>
                  <a:r>
                    <a:rPr lang="en-US" sz="10896">
                      <a:solidFill>
                        <a:srgbClr val="FBAD24"/>
                      </a:solidFill>
                      <a:latin typeface="Poppins Bold Bold"/>
                    </a:rPr>
                    <a:t>4</a:t>
                  </a:r>
                </a:p>
              </p:txBody>
            </p:sp>
            <p:sp>
              <p:nvSpPr>
                <p:cNvPr id="7" name="TextBox 7"/>
                <p:cNvSpPr txBox="1"/>
                <p:nvPr/>
              </p:nvSpPr>
              <p:spPr>
                <a:xfrm>
                  <a:off x="1223318" y="221367"/>
                  <a:ext cx="997250" cy="865723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>
                    <a:lnSpc>
                      <a:spcPts val="7019"/>
                    </a:lnSpc>
                  </a:pPr>
                  <a:r>
                    <a:rPr lang="en-US" sz="5013">
                      <a:solidFill>
                        <a:srgbClr val="FBAD24"/>
                      </a:solidFill>
                      <a:latin typeface="Poppins Bold Bold"/>
                    </a:rPr>
                    <a:t>º</a:t>
                  </a:r>
                </a:p>
              </p:txBody>
            </p:sp>
            <p:grpSp>
              <p:nvGrpSpPr>
                <p:cNvPr id="8" name="Group 8"/>
                <p:cNvGrpSpPr/>
                <p:nvPr/>
              </p:nvGrpSpPr>
              <p:grpSpPr>
                <a:xfrm>
                  <a:off x="672159" y="385811"/>
                  <a:ext cx="7413676" cy="1365917"/>
                  <a:chOff x="0" y="0"/>
                  <a:chExt cx="15382819" cy="2834175"/>
                </a:xfrm>
              </p:grpSpPr>
              <p:sp>
                <p:nvSpPr>
                  <p:cNvPr id="9" name="Freeform 9"/>
                  <p:cNvSpPr/>
                  <p:nvPr/>
                </p:nvSpPr>
                <p:spPr>
                  <a:xfrm>
                    <a:off x="0" y="0"/>
                    <a:ext cx="15382819" cy="28341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382819" h="2834175">
                        <a:moveTo>
                          <a:pt x="15382819" y="1417087"/>
                        </a:moveTo>
                        <a:lnTo>
                          <a:pt x="15382819" y="1417087"/>
                        </a:lnTo>
                        <a:cubicBezTo>
                          <a:pt x="15382819" y="2405677"/>
                          <a:pt x="14954448" y="2834175"/>
                          <a:pt x="14425874" y="2834175"/>
                        </a:cubicBezTo>
                        <a:lnTo>
                          <a:pt x="956945" y="2834175"/>
                        </a:lnTo>
                        <a:cubicBezTo>
                          <a:pt x="428371" y="2834175"/>
                          <a:pt x="0" y="2405677"/>
                          <a:pt x="0" y="1417087"/>
                        </a:cubicBezTo>
                        <a:lnTo>
                          <a:pt x="0" y="1417087"/>
                        </a:lnTo>
                        <a:cubicBezTo>
                          <a:pt x="0" y="428371"/>
                          <a:pt x="428371" y="0"/>
                          <a:pt x="956945" y="0"/>
                        </a:cubicBezTo>
                        <a:lnTo>
                          <a:pt x="14425874" y="0"/>
                        </a:lnTo>
                        <a:cubicBezTo>
                          <a:pt x="14954321" y="0"/>
                          <a:pt x="15382819" y="428371"/>
                          <a:pt x="15382819" y="1417087"/>
                        </a:cubicBezTo>
                        <a:close/>
                      </a:path>
                    </a:pathLst>
                  </a:custGeom>
                  <a:solidFill>
                    <a:srgbClr val="101E49"/>
                  </a:solidFill>
                </p:spPr>
              </p:sp>
            </p:grpSp>
            <p:pic>
              <p:nvPicPr>
                <p:cNvPr id="10" name="Picture 10"/>
                <p:cNvPicPr>
                  <a:picLocks noChangeAspect="1"/>
                </p:cNvPicPr>
                <p:nvPr/>
              </p:nvPicPr>
              <p:blipFill>
                <a:blip r:embed="rId3"/>
                <a:srcRect/>
                <a:stretch>
                  <a:fillRect/>
                </a:stretch>
              </p:blipFill>
              <p:spPr>
                <a:xfrm>
                  <a:off x="6454766" y="485950"/>
                  <a:ext cx="1202280" cy="1202280"/>
                </a:xfrm>
                <a:prstGeom prst="rect">
                  <a:avLst/>
                </a:prstGeom>
              </p:spPr>
            </p:pic>
            <p:pic>
              <p:nvPicPr>
                <p:cNvPr id="11" name="Picture 11"/>
                <p:cNvPicPr>
                  <a:picLocks noChangeAspect="1"/>
                </p:cNvPicPr>
                <p:nvPr/>
              </p:nvPicPr>
              <p:blipFill>
                <a:blip r:embed="rId4">
                  <a:alphaModFix amt="87000"/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rcRect b="62370"/>
                <a:stretch>
                  <a:fillRect/>
                </a:stretch>
              </p:blipFill>
              <p:spPr>
                <a:xfrm>
                  <a:off x="13585711" y="30780"/>
                  <a:ext cx="4245089" cy="2596041"/>
                </a:xfrm>
                <a:prstGeom prst="rect">
                  <a:avLst/>
                </a:prstGeom>
              </p:spPr>
            </p:pic>
            <p:pic>
              <p:nvPicPr>
                <p:cNvPr id="12" name="Picture 12"/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7"/>
                    </a:ext>
                  </a:extLst>
                </a:blip>
                <a:srcRect/>
                <a:stretch>
                  <a:fillRect/>
                </a:stretch>
              </p:blipFill>
              <p:spPr>
                <a:xfrm>
                  <a:off x="15358459" y="326142"/>
                  <a:ext cx="759565" cy="778043"/>
                </a:xfrm>
                <a:prstGeom prst="rect">
                  <a:avLst/>
                </a:prstGeom>
              </p:spPr>
            </p:pic>
            <p:sp>
              <p:nvSpPr>
                <p:cNvPr id="16" name="TextBox 16"/>
                <p:cNvSpPr txBox="1"/>
                <p:nvPr/>
              </p:nvSpPr>
              <p:spPr>
                <a:xfrm>
                  <a:off x="1721943" y="1974042"/>
                  <a:ext cx="5663136" cy="533966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>
                    <a:lnSpc>
                      <a:spcPts val="4153"/>
                    </a:lnSpc>
                  </a:pPr>
                  <a:r>
                    <a:rPr lang="en-US" sz="3349">
                      <a:solidFill>
                        <a:srgbClr val="101E49"/>
                      </a:solidFill>
                      <a:latin typeface="Montserrat Light Bold"/>
                    </a:rPr>
                    <a:t>21-22 de abril de 2023</a:t>
                  </a:r>
                </a:p>
              </p:txBody>
            </p:sp>
            <p:sp>
              <p:nvSpPr>
                <p:cNvPr id="17" name="TextBox 17"/>
                <p:cNvSpPr txBox="1"/>
                <p:nvPr/>
              </p:nvSpPr>
              <p:spPr>
                <a:xfrm>
                  <a:off x="2542964" y="625092"/>
                  <a:ext cx="3815315" cy="1000274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>
                    <a:lnSpc>
                      <a:spcPts val="3874"/>
                    </a:lnSpc>
                  </a:pPr>
                  <a:r>
                    <a:rPr lang="en-US" sz="3874" dirty="0">
                      <a:solidFill>
                        <a:srgbClr val="FEFFFF"/>
                      </a:solidFill>
                      <a:latin typeface="Montserrat" pitchFamily="2" charset="77"/>
                    </a:rPr>
                    <a:t>Simpodader</a:t>
                  </a:r>
                </a:p>
                <a:p>
                  <a:pPr>
                    <a:lnSpc>
                      <a:spcPts val="3874"/>
                    </a:lnSpc>
                  </a:pPr>
                  <a:r>
                    <a:rPr lang="en-US" sz="3874" dirty="0" err="1">
                      <a:solidFill>
                        <a:srgbClr val="FEFFFF"/>
                      </a:solidFill>
                      <a:latin typeface="Montserrat" pitchFamily="2" charset="77"/>
                    </a:rPr>
                    <a:t>Internacional</a:t>
                  </a:r>
                  <a:endParaRPr lang="en-US" sz="3874" dirty="0">
                    <a:solidFill>
                      <a:srgbClr val="FEFFFF"/>
                    </a:solidFill>
                    <a:latin typeface="Montserrat" pitchFamily="2" charset="77"/>
                  </a:endParaRPr>
                </a:p>
              </p:txBody>
            </p:sp>
            <p:sp>
              <p:nvSpPr>
                <p:cNvPr id="18" name="TextBox 18"/>
                <p:cNvSpPr txBox="1"/>
                <p:nvPr/>
              </p:nvSpPr>
              <p:spPr>
                <a:xfrm>
                  <a:off x="1103222" y="126117"/>
                  <a:ext cx="997250" cy="1857450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>
                    <a:lnSpc>
                      <a:spcPts val="15255"/>
                    </a:lnSpc>
                  </a:pPr>
                  <a:r>
                    <a:rPr lang="en-US" sz="10896">
                      <a:solidFill>
                        <a:srgbClr val="FEFFFF"/>
                      </a:solidFill>
                      <a:latin typeface="Poppins Bold Bold"/>
                    </a:rPr>
                    <a:t>4</a:t>
                  </a:r>
                </a:p>
              </p:txBody>
            </p:sp>
            <p:sp>
              <p:nvSpPr>
                <p:cNvPr id="19" name="TextBox 19"/>
                <p:cNvSpPr txBox="1"/>
                <p:nvPr/>
              </p:nvSpPr>
              <p:spPr>
                <a:xfrm>
                  <a:off x="1601847" y="294101"/>
                  <a:ext cx="997250" cy="865723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>
                    <a:lnSpc>
                      <a:spcPts val="7019"/>
                    </a:lnSpc>
                  </a:pPr>
                  <a:r>
                    <a:rPr lang="en-US" sz="5013">
                      <a:solidFill>
                        <a:srgbClr val="FEFFFF"/>
                      </a:solidFill>
                      <a:latin typeface="Poppins Bold Bold"/>
                    </a:rPr>
                    <a:t>º</a:t>
                  </a:r>
                </a:p>
              </p:txBody>
            </p:sp>
            <p:sp>
              <p:nvSpPr>
                <p:cNvPr id="20" name="TextBox 20"/>
                <p:cNvSpPr txBox="1"/>
                <p:nvPr/>
              </p:nvSpPr>
              <p:spPr>
                <a:xfrm>
                  <a:off x="8085835" y="2021823"/>
                  <a:ext cx="5786079" cy="540809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>
                    <a:lnSpc>
                      <a:spcPts val="2216"/>
                    </a:lnSpc>
                  </a:pPr>
                  <a:r>
                    <a:rPr lang="en-US" sz="1583" dirty="0">
                      <a:solidFill>
                        <a:srgbClr val="101E49"/>
                      </a:solidFill>
                      <a:latin typeface="Poppins Bold Bold"/>
                    </a:rPr>
                    <a:t>MÁS ALLÁ DE CONCIERTOS, COLABORACIONES, SERVICIOS REMUNERADOS O CONVENIOS...</a:t>
                  </a:r>
                </a:p>
              </p:txBody>
            </p:sp>
            <p:sp>
              <p:nvSpPr>
                <p:cNvPr id="21" name="TextBox 21"/>
                <p:cNvSpPr txBox="1"/>
                <p:nvPr/>
              </p:nvSpPr>
              <p:spPr>
                <a:xfrm>
                  <a:off x="8377345" y="197040"/>
                  <a:ext cx="5026453" cy="1846659"/>
                </a:xfrm>
                <a:prstGeom prst="rect">
                  <a:avLst/>
                </a:prstGeom>
              </p:spPr>
              <p:txBody>
                <a:bodyPr wrap="square" lIns="0" tIns="0" rIns="0" bIns="0" rtlCol="0" anchor="t">
                  <a:spAutoFit/>
                </a:bodyPr>
                <a:lstStyle/>
                <a:p>
                  <a:pPr algn="r"/>
                  <a:r>
                    <a:rPr lang="en-US" sz="4000" dirty="0">
                      <a:solidFill>
                        <a:srgbClr val="101E49"/>
                      </a:solidFill>
                      <a:latin typeface="+mj-lt"/>
                    </a:rPr>
                    <a:t>¿</a:t>
                  </a:r>
                  <a:r>
                    <a:rPr lang="en-US" sz="4000" dirty="0" err="1">
                      <a:solidFill>
                        <a:srgbClr val="101E49"/>
                      </a:solidFill>
                      <a:latin typeface="+mj-lt"/>
                    </a:rPr>
                    <a:t>Cómo</a:t>
                  </a:r>
                  <a:r>
                    <a:rPr lang="en-US" sz="4000" dirty="0">
                      <a:solidFill>
                        <a:srgbClr val="101E49"/>
                      </a:solidFill>
                      <a:latin typeface="+mj-lt"/>
                    </a:rPr>
                    <a:t> </a:t>
                  </a:r>
                  <a:r>
                    <a:rPr lang="en-US" sz="4000" dirty="0" err="1">
                      <a:solidFill>
                        <a:schemeClr val="bg1"/>
                      </a:solidFill>
                      <a:latin typeface="+mj-lt"/>
                    </a:rPr>
                    <a:t>integrar</a:t>
                  </a:r>
                  <a:r>
                    <a:rPr lang="en-US" sz="4000" dirty="0">
                      <a:solidFill>
                        <a:srgbClr val="101E49"/>
                      </a:solidFill>
                      <a:latin typeface="+mj-lt"/>
                    </a:rPr>
                    <a:t> </a:t>
                  </a:r>
                </a:p>
                <a:p>
                  <a:pPr algn="r"/>
                  <a:r>
                    <a:rPr lang="en-US" sz="4000" dirty="0">
                      <a:solidFill>
                        <a:srgbClr val="101E49"/>
                      </a:solidFill>
                      <a:latin typeface="+mj-lt"/>
                    </a:rPr>
                    <a:t>la </a:t>
                  </a:r>
                  <a:r>
                    <a:rPr lang="en-US" sz="4000" dirty="0" err="1">
                      <a:solidFill>
                        <a:srgbClr val="101E49"/>
                      </a:solidFill>
                      <a:latin typeface="+mj-lt"/>
                    </a:rPr>
                    <a:t>Farmacia</a:t>
                  </a:r>
                  <a:r>
                    <a:rPr lang="en-US" sz="4000" dirty="0">
                      <a:solidFill>
                        <a:srgbClr val="101E49"/>
                      </a:solidFill>
                      <a:latin typeface="+mj-lt"/>
                    </a:rPr>
                    <a:t> </a:t>
                  </a:r>
                  <a:r>
                    <a:rPr lang="en-US" sz="4000" dirty="0" err="1">
                      <a:solidFill>
                        <a:srgbClr val="101E49"/>
                      </a:solidFill>
                      <a:latin typeface="+mj-lt"/>
                    </a:rPr>
                    <a:t>Comunitaria</a:t>
                  </a:r>
                  <a:endParaRPr lang="en-US" sz="4000" dirty="0">
                    <a:solidFill>
                      <a:srgbClr val="101E49"/>
                    </a:solidFill>
                    <a:latin typeface="+mj-lt"/>
                  </a:endParaRPr>
                </a:p>
                <a:p>
                  <a:pPr algn="r"/>
                  <a:r>
                    <a:rPr lang="en-US" sz="4000" dirty="0" err="1">
                      <a:solidFill>
                        <a:srgbClr val="101E49"/>
                      </a:solidFill>
                      <a:latin typeface="+mj-lt"/>
                    </a:rPr>
                    <a:t>en</a:t>
                  </a:r>
                  <a:r>
                    <a:rPr lang="en-US" sz="4000" dirty="0">
                      <a:solidFill>
                        <a:srgbClr val="101E49"/>
                      </a:solidFill>
                      <a:latin typeface="+mj-lt"/>
                    </a:rPr>
                    <a:t> </a:t>
                  </a:r>
                  <a:r>
                    <a:rPr lang="en-US" sz="4000" dirty="0" err="1">
                      <a:solidFill>
                        <a:srgbClr val="101E49"/>
                      </a:solidFill>
                      <a:latin typeface="+mj-lt"/>
                    </a:rPr>
                    <a:t>el</a:t>
                  </a:r>
                  <a:r>
                    <a:rPr lang="en-US" sz="4000" dirty="0">
                      <a:solidFill>
                        <a:srgbClr val="101E49"/>
                      </a:solidFill>
                      <a:latin typeface="+mj-lt"/>
                    </a:rPr>
                    <a:t> Sistema </a:t>
                  </a:r>
                  <a:r>
                    <a:rPr lang="en-US" sz="4000" dirty="0" err="1">
                      <a:solidFill>
                        <a:srgbClr val="101E49"/>
                      </a:solidFill>
                      <a:latin typeface="+mj-lt"/>
                    </a:rPr>
                    <a:t>Sanitario</a:t>
                  </a:r>
                  <a:r>
                    <a:rPr lang="en-US" sz="4000" dirty="0">
                      <a:solidFill>
                        <a:srgbClr val="101E49"/>
                      </a:solidFill>
                      <a:latin typeface="+mj-lt"/>
                    </a:rPr>
                    <a:t>?</a:t>
                  </a:r>
                </a:p>
              </p:txBody>
            </p:sp>
            <p:sp>
              <p:nvSpPr>
                <p:cNvPr id="22" name="TextBox 22"/>
                <p:cNvSpPr txBox="1"/>
                <p:nvPr/>
              </p:nvSpPr>
              <p:spPr>
                <a:xfrm>
                  <a:off x="14083135" y="1096727"/>
                  <a:ext cx="3310212" cy="1054450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>
                    <a:lnSpc>
                      <a:spcPts val="2812"/>
                    </a:lnSpc>
                  </a:pPr>
                  <a:r>
                    <a:rPr lang="en-US" sz="1814" dirty="0">
                      <a:solidFill>
                        <a:srgbClr val="101E49"/>
                      </a:solidFill>
                      <a:latin typeface="Montserrat Light"/>
                    </a:rPr>
                    <a:t>Hotel </a:t>
                  </a:r>
                  <a:r>
                    <a:rPr lang="en-US" sz="1814" dirty="0" err="1">
                      <a:solidFill>
                        <a:srgbClr val="101E49"/>
                      </a:solidFill>
                      <a:latin typeface="Montserrat Light"/>
                    </a:rPr>
                    <a:t>Abades</a:t>
                  </a:r>
                  <a:r>
                    <a:rPr lang="en-US" sz="1814" dirty="0">
                      <a:solidFill>
                        <a:srgbClr val="101E49"/>
                      </a:solidFill>
                      <a:latin typeface="Montserrat Light"/>
                    </a:rPr>
                    <a:t> Nevada Palace </a:t>
                  </a:r>
                </a:p>
                <a:p>
                  <a:pPr algn="ctr">
                    <a:lnSpc>
                      <a:spcPts val="2812"/>
                    </a:lnSpc>
                  </a:pPr>
                  <a:r>
                    <a:rPr lang="en-US" sz="1814" dirty="0">
                      <a:solidFill>
                        <a:srgbClr val="101E49"/>
                      </a:solidFill>
                      <a:latin typeface="Montserrat Light Bold"/>
                    </a:rPr>
                    <a:t>GRANADA</a:t>
                  </a:r>
                </a:p>
                <a:p>
                  <a:pPr algn="ctr">
                    <a:lnSpc>
                      <a:spcPts val="2812"/>
                    </a:lnSpc>
                  </a:pPr>
                  <a:r>
                    <a:rPr lang="en-US" sz="1814" dirty="0" err="1">
                      <a:solidFill>
                        <a:srgbClr val="101E49"/>
                      </a:solidFill>
                      <a:latin typeface="Montserrat Light Bold"/>
                    </a:rPr>
                    <a:t>Presencial</a:t>
                  </a:r>
                  <a:r>
                    <a:rPr lang="en-US" sz="1814" dirty="0">
                      <a:solidFill>
                        <a:srgbClr val="101E49"/>
                      </a:solidFill>
                      <a:latin typeface="Montserrat Light Bold"/>
                    </a:rPr>
                    <a:t> &amp; Virtual</a:t>
                  </a:r>
                </a:p>
              </p:txBody>
            </p:sp>
            <p:cxnSp>
              <p:nvCxnSpPr>
                <p:cNvPr id="24" name="Conector recto 23">
                  <a:extLst>
                    <a:ext uri="{FF2B5EF4-FFF2-40B4-BE49-F238E27FC236}">
                      <a16:creationId xmlns:a16="http://schemas.microsoft.com/office/drawing/2014/main" id="{B5A95B41-0060-3E95-3993-085EB69B98FD}"/>
                    </a:ext>
                  </a:extLst>
                </p:cNvPr>
                <p:cNvCxnSpPr/>
                <p:nvPr/>
              </p:nvCxnSpPr>
              <p:spPr>
                <a:xfrm>
                  <a:off x="0" y="2688831"/>
                  <a:ext cx="18288000" cy="0"/>
                </a:xfrm>
                <a:prstGeom prst="line">
                  <a:avLst/>
                </a:prstGeom>
                <a:ln w="152400">
                  <a:solidFill>
                    <a:srgbClr val="101E4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25" name="Conector recto 24">
              <a:extLst>
                <a:ext uri="{FF2B5EF4-FFF2-40B4-BE49-F238E27FC236}">
                  <a16:creationId xmlns:a16="http://schemas.microsoft.com/office/drawing/2014/main" id="{A1CF39B3-9F8A-BE22-6AD5-EA4473C366B2}"/>
                </a:ext>
              </a:extLst>
            </p:cNvPr>
            <p:cNvCxnSpPr/>
            <p:nvPr/>
          </p:nvCxnSpPr>
          <p:spPr>
            <a:xfrm>
              <a:off x="0" y="9944100"/>
              <a:ext cx="18288000" cy="0"/>
            </a:xfrm>
            <a:prstGeom prst="line">
              <a:avLst/>
            </a:prstGeom>
            <a:ln w="635000">
              <a:solidFill>
                <a:srgbClr val="101E4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Marcador de contenido 29">
            <a:extLst>
              <a:ext uri="{FF2B5EF4-FFF2-40B4-BE49-F238E27FC236}">
                <a16:creationId xmlns:a16="http://schemas.microsoft.com/office/drawing/2014/main" id="{9617F6DB-3AB5-97CB-5598-BE54BED6F0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907545" y="9621527"/>
            <a:ext cx="9210479" cy="678661"/>
          </a:xfrm>
        </p:spPr>
        <p:txBody>
          <a:bodyPr/>
          <a:lstStyle/>
          <a:p>
            <a:pPr marL="0" indent="0">
              <a:buNone/>
            </a:pPr>
            <a:r>
              <a:rPr lang="es-ES" dirty="0">
                <a:solidFill>
                  <a:schemeClr val="bg1"/>
                </a:solidFill>
              </a:rPr>
              <a:t>www.congresosimpodader.com</a:t>
            </a:r>
          </a:p>
        </p:txBody>
      </p:sp>
      <p:sp>
        <p:nvSpPr>
          <p:cNvPr id="28" name="Título 27">
            <a:extLst>
              <a:ext uri="{FF2B5EF4-FFF2-40B4-BE49-F238E27FC236}">
                <a16:creationId xmlns:a16="http://schemas.microsoft.com/office/drawing/2014/main" id="{C8E62E7D-2CBD-15FB-AE7D-36939B9C6B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1509" y="3193760"/>
            <a:ext cx="8229600" cy="1143000"/>
          </a:xfrm>
        </p:spPr>
        <p:txBody>
          <a:bodyPr/>
          <a:lstStyle/>
          <a:p>
            <a:endParaRPr lang="es-ES" dirty="0"/>
          </a:p>
        </p:txBody>
      </p:sp>
      <p:sp>
        <p:nvSpPr>
          <p:cNvPr id="29" name="Marcador de contenido 28">
            <a:extLst>
              <a:ext uri="{FF2B5EF4-FFF2-40B4-BE49-F238E27FC236}">
                <a16:creationId xmlns:a16="http://schemas.microsoft.com/office/drawing/2014/main" id="{A2F46C88-51B9-1403-7940-C42C721A486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31509" y="4649820"/>
            <a:ext cx="15861838" cy="4525963"/>
          </a:xfrm>
        </p:spPr>
        <p:txBody>
          <a:bodyPr/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9894588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244</Words>
  <Application>Microsoft Macintosh PowerPoint</Application>
  <PresentationFormat>Personalizado</PresentationFormat>
  <Paragraphs>85</Paragraphs>
  <Slides>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12" baseType="lpstr">
      <vt:lpstr>Poppins Bold Bold</vt:lpstr>
      <vt:lpstr>Calibri</vt:lpstr>
      <vt:lpstr>Arial</vt:lpstr>
      <vt:lpstr>Montserrat Light Bold</vt:lpstr>
      <vt:lpstr>Montserrat</vt:lpstr>
      <vt:lpstr>Montserrat Light</vt:lpstr>
      <vt:lpstr>Office Theme</vt:lpstr>
      <vt:lpstr>Título conferencia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Beige and Brown Modern Minimalist Company Profile Presentation</dc:title>
  <cp:lastModifiedBy>Celia Piquer</cp:lastModifiedBy>
  <cp:revision>3</cp:revision>
  <dcterms:created xsi:type="dcterms:W3CDTF">2006-08-16T00:00:00Z</dcterms:created>
  <dcterms:modified xsi:type="dcterms:W3CDTF">2023-01-12T17:00:06Z</dcterms:modified>
  <dc:identifier>DAFXd_SDtOs</dc:identifier>
</cp:coreProperties>
</file>